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Filson Soft 1" charset="1" panose="00000A00000000000000"/>
      <p:regular r:id="rId40"/>
    </p:embeddedFont>
    <p:embeddedFont>
      <p:font typeface="Filson Soft 2" charset="1" panose="00000600000000000000"/>
      <p:regular r:id="rId41"/>
    </p:embeddedFont>
    <p:embeddedFont>
      <p:font typeface="Filson Soft 3" charset="1" panose="0000050000000000000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2.fntdata"/><Relationship Id="rId47" Type="http://schemas.openxmlformats.org/officeDocument/2006/relationships/notesSlide" Target="notesSlides/notesSlide3.xml"/><Relationship Id="rId50" Type="http://schemas.openxmlformats.org/officeDocument/2006/relationships/notesSlide" Target="notesSlides/notesSlide6.xml"/><Relationship Id="rId55" Type="http://schemas.openxmlformats.org/officeDocument/2006/relationships/customXml" Target="../customXml/item2.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40.fntdata"/><Relationship Id="rId45" Type="http://schemas.openxmlformats.org/officeDocument/2006/relationships/notesSlide" Target="notesSlides/notesSlide1.xml"/><Relationship Id="rId53" Type="http://schemas.openxmlformats.org/officeDocument/2006/relationships/notesSlide" Target="notesSlides/notesSlide9.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2.xml"/><Relationship Id="rId52" Type="http://schemas.openxmlformats.org/officeDocument/2006/relationships/notesSlide" Target="notesSlides/notesSlide8.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 Type="http://schemas.openxmlformats.org/officeDocument/2006/relationships/theme" Target="theme/theme1.xml"/><Relationship Id="rId43" Type="http://schemas.openxmlformats.org/officeDocument/2006/relationships/notesMaster" Target="notesMasters/notesMaster1.xml"/><Relationship Id="rId48" Type="http://schemas.openxmlformats.org/officeDocument/2006/relationships/notesSlide" Target="notesSlides/notesSlide4.xml"/><Relationship Id="rId9" Type="http://schemas.openxmlformats.org/officeDocument/2006/relationships/slide" Target="slides/slide4.xml"/><Relationship Id="rId51" Type="http://schemas.openxmlformats.org/officeDocument/2006/relationships/notesSlide" Target="notesSlides/notesSlide7.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Slide" Target="notesSlides/notesSlide2.xml"/><Relationship Id="rId20" Type="http://schemas.openxmlformats.org/officeDocument/2006/relationships/slide" Target="slides/slide15.xml"/><Relationship Id="rId41" Type="http://schemas.openxmlformats.org/officeDocument/2006/relationships/font" Target="fonts/font41.fntdata"/><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Slide" Target="notesSlides/notesSlide5.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As they grow, children and families will process the meaning of adoption through various developmental lenses, revisiting and reprocessing the implications of adoption personally and on the broader society. In each developmental phase, adoptees and their families will likely gain new understandings, grieve newly contextualized losses, and have further questions regarding their history, identity, or family of origin. Often these shifting perceptions of adoption are accompanied by social, emotional, and behavioral challenges, and families may need professionals well-versed in adoption competency to provide services and support. Prospective adopters should also be aware that common family issues such as divorce, death, relocation, or the addition of other children to the family may be particularly disruptive due to a child's previous history of trauma and loss.   Families must make a deep commitment, not only to a one-time change in their family after placement, but to understanding the impacts of adoption throughout their lives and even intergenerationally.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 tells us that Support for adoptees and adoptive families is often needed at various times throughout the life span. </a:t>
            </a:r>
          </a:p>
          <a:p>
            <a:r>
              <a:rPr lang="en-US"/>
              <a:t/>
            </a:r>
          </a:p>
          <a:p>
            <a:r>
              <a:rPr lang="en-US"/>
              <a:t>One of those times is transition into permanency....</a:t>
            </a:r>
          </a:p>
          <a:p>
            <a:r>
              <a:rPr lang="en-US"/>
              <a:t/>
            </a:r>
          </a:p>
          <a:p>
            <a:r>
              <a:rPr lang="en-US"/>
              <a:t>We will start with self reflection.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many of us enter in to foster care and adoption without a good grasp on the challenges and the complexities adding a child into your family.</a:t>
            </a:r>
          </a:p>
          <a:p>
            <a:r>
              <a:rPr lang="en-US"/>
              <a:t>And what can happen when expectations aren’t in alignment with reality,  is we end up feeling disappointed or frustrated, angry, unfulfilled.</a:t>
            </a:r>
          </a:p>
          <a:p>
            <a:r>
              <a:rPr lang="en-US"/>
              <a:t>And while there's no singular adoption experience, the research makes it very clear that families do best when they have healthy and appropriate expectations of adoption.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Barth, R. P. (2017). The Value of Adoption and Disruption: Rates, Risks, and Responses. In M. Berry, Adoption and Disruption (pp. 23-42). Hawthorne: Taylor and Francis.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Adoptive parents aren't superheroes </a:t>
            </a:r>
          </a:p>
          <a:p>
            <a:r>
              <a:rPr lang="en-US"/>
              <a:t>and while altruistic motives for adoption aren’t wrong in any way. There are some common pitfalls that prospective parents can find themselves in when the desire to ”do good” is their driving force.</a:t>
            </a:r>
          </a:p>
          <a:p>
            <a:r>
              <a:rPr lang="en-US"/>
              <a:t/>
            </a:r>
          </a:p>
          <a:p>
            <a:r>
              <a:rPr lang="en-US"/>
              <a:t>Altruistic parents may find themselves struggling with the need to fix or save children. </a:t>
            </a:r>
          </a:p>
          <a:p>
            <a:r>
              <a:rPr lang="en-US"/>
              <a:t/>
            </a:r>
          </a:p>
          <a:p>
            <a:r>
              <a:rPr lang="en-US"/>
              <a:t>Families who fall into the the savior category often find themselves frustrated and burned out </a:t>
            </a:r>
          </a:p>
          <a:p>
            <a:r>
              <a:rPr lang="en-US"/>
              <a:t>have trouble </a:t>
            </a:r>
          </a:p>
          <a:p>
            <a:r>
              <a:rPr lang="en-US"/>
              <a:t>coping with ambivalence</a:t>
            </a:r>
          </a:p>
          <a:p>
            <a:r>
              <a:rPr lang="en-US"/>
              <a:t>(research quote)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motivation is to love on kids, but </a:t>
            </a:r>
          </a:p>
          <a:p>
            <a:r>
              <a:rPr lang="en-US"/>
              <a:t>Children who join your family may not want to be “loved on”</a:t>
            </a:r>
          </a:p>
          <a:p>
            <a:r>
              <a:rPr lang="en-US"/>
              <a:t/>
            </a:r>
          </a:p>
          <a:p>
            <a:r>
              <a:rPr lang="en-US"/>
              <a:t>endured loss</a:t>
            </a:r>
          </a:p>
          <a:p>
            <a:r>
              <a:rPr lang="en-US"/>
              <a:t>have a history of broken relationships</a:t>
            </a:r>
          </a:p>
          <a:p>
            <a:r>
              <a:rPr lang="en-US"/>
              <a:t>have endured abuse and neglect</a:t>
            </a:r>
          </a:p>
          <a:p>
            <a:r>
              <a:rPr lang="en-US"/>
              <a:t>will not always be grateful or appreciative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families turn to adoption means build or grow their family, </a:t>
            </a:r>
          </a:p>
          <a:p>
            <a:r>
              <a:rPr lang="en-US"/>
              <a:t/>
            </a:r>
          </a:p>
          <a:p>
            <a:r>
              <a:rPr lang="en-US"/>
              <a:t>And Infertility is one of the primary motivators for adoption. </a:t>
            </a:r>
          </a:p>
          <a:p>
            <a:r>
              <a:rPr lang="en-US"/>
              <a:t/>
            </a:r>
          </a:p>
          <a:p>
            <a:r>
              <a:rPr lang="en-US"/>
              <a:t>For couples who find that they are not able to conceive the adoption process begins with grieving the dream of becoming biological parents. </a:t>
            </a:r>
          </a:p>
          <a:p>
            <a:r>
              <a:rPr lang="en-US"/>
              <a:t/>
            </a:r>
          </a:p>
          <a:p>
            <a:r>
              <a:rPr lang="en-US"/>
              <a:t>Prospective adoptive parents need to be aware of the losses associated with their infertility, separate their desire to procreate from their desire to be parents, assess their ability to love a child who is not genetically related to them and recognize adoptive families as an acceptable form of family </a:t>
            </a:r>
          </a:p>
          <a:p>
            <a:r>
              <a:rPr lang="en-US"/>
              <a:t/>
            </a:r>
          </a:p>
          <a:p>
            <a:r>
              <a:rPr lang="en-US"/>
              <a:t>the unpredictability of the adoption process can be really challenging to those still in the grieving process...</a:t>
            </a:r>
          </a:p>
          <a:p>
            <a:r>
              <a:rPr lang="en-US"/>
              <a:t/>
            </a:r>
          </a:p>
          <a:p>
            <a:r>
              <a:rPr lang="en-US"/>
              <a:t/>
            </a:r>
          </a:p>
          <a:p>
            <a:r>
              <a:rPr lang="en-US"/>
              <a:t>Families must come to terms with the question, "Do we want to become pregnant, or do we want to become parents?"</a:t>
            </a:r>
          </a:p>
          <a:p>
            <a:r>
              <a:rPr lang="en-US"/>
              <a:t/>
            </a:r>
          </a:p>
          <a:p>
            <a:r>
              <a:rPr lang="en-US"/>
              <a:t>Parenting through adoption will not heal infertility, your family must reflect and assess where you are in the processes of understanding grieving and processing the losses that accompany infertility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families who (reach a major crisis point) dissolve,  do so 10 years after initial placement.</a:t>
            </a:r>
          </a:p>
          <a:p>
            <a:r>
              <a:rPr lang="en-US"/>
              <a:t>There is no time limit on support (discussion or reflective questions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9.png" Type="http://schemas.openxmlformats.org/officeDocument/2006/relationships/image"/><Relationship Id="rId4"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1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1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5.jpe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8.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https://www.youtube.com/watch?v=M__o4MAcvfc" TargetMode="External" Type="http://schemas.openxmlformats.org/officeDocument/2006/relationships/video"/></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https://www.youtube.com/watch?v=FIUgsmNhEmk" TargetMode="External" Type="http://schemas.openxmlformats.org/officeDocument/2006/relationships/video"/></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7.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7.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7.jpeg" Type="http://schemas.openxmlformats.org/officeDocument/2006/relationships/image"/><Relationship Id="rId4" Target="../media/image48.jpeg" Type="http://schemas.openxmlformats.org/officeDocument/2006/relationships/image"/><Relationship Id="rId5" Target="../media/image49.jpeg" Type="http://schemas.openxmlformats.org/officeDocument/2006/relationships/image"/><Relationship Id="rId6" Target="../media/image1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11.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19.pn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png" Type="http://schemas.openxmlformats.org/officeDocument/2006/relationships/image"/><Relationship Id="rId4" Target="../media/image18.jpe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0.jpeg" Type="http://schemas.openxmlformats.org/officeDocument/2006/relationships/image"/><Relationship Id="rId4" Target="../media/image7.pn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3.jpeg" Type="http://schemas.openxmlformats.org/officeDocument/2006/relationships/image"/><Relationship Id="rId4" Target="../media/image1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4.jpeg" Type="http://schemas.openxmlformats.org/officeDocument/2006/relationships/image"/><Relationship Id="rId4" Target="../media/image11.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8045" t="0" r="-48045"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0750" y="8180983"/>
            <a:ext cx="4380600" cy="1453560"/>
          </a:xfrm>
          <a:custGeom>
            <a:avLst/>
            <a:gdLst/>
            <a:ahLst/>
            <a:cxnLst/>
            <a:rect r="r" b="b" t="t" l="l"/>
            <a:pathLst>
              <a:path h="1453560" w="4380600">
                <a:moveTo>
                  <a:pt x="0" y="0"/>
                </a:moveTo>
                <a:lnTo>
                  <a:pt x="4380600" y="0"/>
                </a:lnTo>
                <a:lnTo>
                  <a:pt x="4380600" y="1453560"/>
                </a:lnTo>
                <a:lnTo>
                  <a:pt x="0" y="1453560"/>
                </a:lnTo>
                <a:lnTo>
                  <a:pt x="0" y="0"/>
                </a:lnTo>
                <a:close/>
              </a:path>
            </a:pathLst>
          </a:custGeom>
          <a:blipFill>
            <a:blip r:embed="rId7"/>
            <a:stretch>
              <a:fillRect l="0" t="0" r="0" b="0"/>
            </a:stretch>
          </a:blipFill>
        </p:spPr>
      </p:sp>
      <p:sp>
        <p:nvSpPr>
          <p:cNvPr name="TextBox 9" id="9"/>
          <p:cNvSpPr txBox="true"/>
          <p:nvPr/>
        </p:nvSpPr>
        <p:spPr>
          <a:xfrm rot="0">
            <a:off x="791592" y="2644995"/>
            <a:ext cx="8839200" cy="3350270"/>
          </a:xfrm>
          <a:prstGeom prst="rect">
            <a:avLst/>
          </a:prstGeom>
        </p:spPr>
        <p:txBody>
          <a:bodyPr anchor="t" rtlCol="false" tIns="0" lIns="0" bIns="0" rIns="0">
            <a:spAutoFit/>
          </a:bodyPr>
          <a:lstStyle/>
          <a:p>
            <a:pPr algn="l">
              <a:lnSpc>
                <a:spcPts val="12650"/>
              </a:lnSpc>
            </a:pPr>
            <a:r>
              <a:rPr lang="en-US" sz="12650" spc="366">
                <a:solidFill>
                  <a:srgbClr val="3B51A3"/>
                </a:solidFill>
                <a:latin typeface="Filson Soft 1"/>
              </a:rPr>
              <a:t>AGPT SESSION 1</a:t>
            </a:r>
          </a:p>
        </p:txBody>
      </p:sp>
      <p:sp>
        <p:nvSpPr>
          <p:cNvPr name="TextBox 10" id="10"/>
          <p:cNvSpPr txBox="true"/>
          <p:nvPr/>
        </p:nvSpPr>
        <p:spPr>
          <a:xfrm rot="0">
            <a:off x="3149600" y="8813632"/>
            <a:ext cx="5994400" cy="384406"/>
          </a:xfrm>
          <a:prstGeom prst="rect">
            <a:avLst/>
          </a:prstGeom>
        </p:spPr>
        <p:txBody>
          <a:bodyPr anchor="t" rtlCol="false" tIns="0" lIns="0" bIns="0" rIns="0">
            <a:spAutoFit/>
          </a:bodyPr>
          <a:lstStyle/>
          <a:p>
            <a:pPr algn="l">
              <a:lnSpc>
                <a:spcPts val="2759"/>
              </a:lnSpc>
            </a:pPr>
            <a:r>
              <a:rPr lang="en-US" sz="2759" spc="80">
                <a:solidFill>
                  <a:srgbClr val="FFFFFF"/>
                </a:solidFill>
                <a:latin typeface="Filson Soft 2"/>
              </a:rPr>
              <a:t>Trainer Name and Credentials</a:t>
            </a:r>
          </a:p>
        </p:txBody>
      </p:sp>
      <p:grpSp>
        <p:nvGrpSpPr>
          <p:cNvPr name="Group 11" id="11"/>
          <p:cNvGrpSpPr/>
          <p:nvPr/>
        </p:nvGrpSpPr>
        <p:grpSpPr>
          <a:xfrm rot="0">
            <a:off x="0" y="-2292839"/>
            <a:ext cx="18288000" cy="2585159"/>
            <a:chOff x="0" y="0"/>
            <a:chExt cx="8239497" cy="1164721"/>
          </a:xfrm>
        </p:grpSpPr>
        <p:sp>
          <p:nvSpPr>
            <p:cNvPr name="Freeform 12" id="12"/>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13" id="13"/>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65745" y="0"/>
            <a:ext cx="15556510" cy="10287000"/>
          </a:xfrm>
          <a:custGeom>
            <a:avLst/>
            <a:gdLst/>
            <a:ahLst/>
            <a:cxnLst/>
            <a:rect r="r" b="b" t="t" l="l"/>
            <a:pathLst>
              <a:path h="10287000" w="15556510">
                <a:moveTo>
                  <a:pt x="0" y="0"/>
                </a:moveTo>
                <a:lnTo>
                  <a:pt x="15556510" y="0"/>
                </a:lnTo>
                <a:lnTo>
                  <a:pt x="1555651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6395719" y="9525000"/>
            <a:ext cx="1603037" cy="531849"/>
          </a:xfrm>
          <a:custGeom>
            <a:avLst/>
            <a:gdLst/>
            <a:ahLst/>
            <a:cxnLst/>
            <a:rect r="r" b="b" t="t" l="l"/>
            <a:pathLst>
              <a:path h="531849" w="1603037">
                <a:moveTo>
                  <a:pt x="0" y="0"/>
                </a:moveTo>
                <a:lnTo>
                  <a:pt x="1603037" y="0"/>
                </a:lnTo>
                <a:lnTo>
                  <a:pt x="1603037" y="531849"/>
                </a:lnTo>
                <a:lnTo>
                  <a:pt x="0" y="531849"/>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5"/>
            <a:stretch>
              <a:fillRect l="0" t="0" r="0" b="0"/>
            </a:stretch>
          </a:blipFill>
        </p:spPr>
      </p:sp>
      <p:sp>
        <p:nvSpPr>
          <p:cNvPr name="TextBox 7" id="7"/>
          <p:cNvSpPr txBox="true"/>
          <p:nvPr/>
        </p:nvSpPr>
        <p:spPr>
          <a:xfrm rot="0">
            <a:off x="383579" y="1066800"/>
            <a:ext cx="15498335" cy="4139311"/>
          </a:xfrm>
          <a:prstGeom prst="rect">
            <a:avLst/>
          </a:prstGeom>
        </p:spPr>
        <p:txBody>
          <a:bodyPr anchor="t" rtlCol="false" tIns="0" lIns="0" bIns="0" rIns="0">
            <a:spAutoFit/>
          </a:bodyPr>
          <a:lstStyle/>
          <a:p>
            <a:pPr algn="ctr">
              <a:lnSpc>
                <a:spcPts val="7377"/>
              </a:lnSpc>
            </a:pPr>
            <a:r>
              <a:rPr lang="en-US" sz="6199">
                <a:solidFill>
                  <a:srgbClr val="000000"/>
                </a:solidFill>
                <a:latin typeface="Filson Soft 2"/>
              </a:rPr>
              <a:t>"One of the best predictors of placement stability and healthy parent-child relationships in adoptive </a:t>
            </a:r>
          </a:p>
          <a:p>
            <a:pPr algn="ctr">
              <a:lnSpc>
                <a:spcPts val="7377"/>
              </a:lnSpc>
            </a:pPr>
            <a:r>
              <a:rPr lang="en-US" sz="6199">
                <a:solidFill>
                  <a:srgbClr val="000000"/>
                </a:solidFill>
                <a:latin typeface="Filson Soft 2"/>
              </a:rPr>
              <a:t> families is the development of</a:t>
            </a:r>
          </a:p>
          <a:p>
            <a:pPr algn="ctr">
              <a:lnSpc>
                <a:spcPts val="2856"/>
              </a:lnSpc>
            </a:pPr>
          </a:p>
        </p:txBody>
      </p:sp>
      <p:sp>
        <p:nvSpPr>
          <p:cNvPr name="TextBox 8" id="8"/>
          <p:cNvSpPr txBox="true"/>
          <p:nvPr/>
        </p:nvSpPr>
        <p:spPr>
          <a:xfrm rot="0">
            <a:off x="4575476" y="4853686"/>
            <a:ext cx="7114540" cy="3426463"/>
          </a:xfrm>
          <a:prstGeom prst="rect">
            <a:avLst/>
          </a:prstGeom>
        </p:spPr>
        <p:txBody>
          <a:bodyPr anchor="t" rtlCol="false" tIns="0" lIns="0" bIns="0" rIns="0">
            <a:spAutoFit/>
          </a:bodyPr>
          <a:lstStyle/>
          <a:p>
            <a:pPr algn="ctr">
              <a:lnSpc>
                <a:spcPts val="11619"/>
              </a:lnSpc>
            </a:pPr>
            <a:r>
              <a:rPr lang="en-US" sz="8299">
                <a:solidFill>
                  <a:srgbClr val="000000"/>
                </a:solidFill>
                <a:latin typeface="Filson Soft 1"/>
              </a:rPr>
              <a:t>realistic </a:t>
            </a:r>
          </a:p>
          <a:p>
            <a:pPr algn="ctr">
              <a:lnSpc>
                <a:spcPts val="11619"/>
              </a:lnSpc>
            </a:pPr>
            <a:r>
              <a:rPr lang="en-US" sz="8299">
                <a:solidFill>
                  <a:srgbClr val="000000"/>
                </a:solidFill>
                <a:latin typeface="Filson Soft 1"/>
              </a:rPr>
              <a:t>expectations</a:t>
            </a:r>
          </a:p>
          <a:p>
            <a:pPr algn="ctr">
              <a:lnSpc>
                <a:spcPts val="3359"/>
              </a:lnSpc>
            </a:pPr>
          </a:p>
        </p:txBody>
      </p:sp>
      <p:sp>
        <p:nvSpPr>
          <p:cNvPr name="TextBox 9" id="9"/>
          <p:cNvSpPr txBox="true"/>
          <p:nvPr/>
        </p:nvSpPr>
        <p:spPr>
          <a:xfrm rot="0">
            <a:off x="6233406" y="7855575"/>
            <a:ext cx="9305608" cy="1567181"/>
          </a:xfrm>
          <a:prstGeom prst="rect">
            <a:avLst/>
          </a:prstGeom>
        </p:spPr>
        <p:txBody>
          <a:bodyPr anchor="t" rtlCol="false" tIns="0" lIns="0" bIns="0" rIns="0">
            <a:spAutoFit/>
          </a:bodyPr>
          <a:lstStyle/>
          <a:p>
            <a:pPr algn="ctr">
              <a:lnSpc>
                <a:spcPts val="8679"/>
              </a:lnSpc>
            </a:pPr>
            <a:r>
              <a:rPr lang="en-US" sz="6199">
                <a:solidFill>
                  <a:srgbClr val="000000"/>
                </a:solidFill>
                <a:latin typeface="Filson Soft 2"/>
              </a:rPr>
              <a:t>on the part of parents." </a:t>
            </a:r>
          </a:p>
          <a:p>
            <a:pPr algn="ctr">
              <a:lnSpc>
                <a:spcPts val="3359"/>
              </a:lnSpc>
            </a:pPr>
          </a:p>
        </p:txBody>
      </p:sp>
      <p:sp>
        <p:nvSpPr>
          <p:cNvPr name="TextBox 10" id="10"/>
          <p:cNvSpPr txBox="true"/>
          <p:nvPr/>
        </p:nvSpPr>
        <p:spPr>
          <a:xfrm rot="0">
            <a:off x="13874202" y="9636448"/>
            <a:ext cx="1664811"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000000"/>
                </a:solidFill>
                <a:latin typeface="Filson Soft 2"/>
              </a:rPr>
              <a:t>(Barth, 2017)</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Freeform 8" id="8"/>
          <p:cNvSpPr/>
          <p:nvPr/>
        </p:nvSpPr>
        <p:spPr>
          <a:xfrm flipH="false" flipV="false" rot="0">
            <a:off x="10009728" y="2587774"/>
            <a:ext cx="5673172" cy="5134221"/>
          </a:xfrm>
          <a:custGeom>
            <a:avLst/>
            <a:gdLst/>
            <a:ahLst/>
            <a:cxnLst/>
            <a:rect r="r" b="b" t="t" l="l"/>
            <a:pathLst>
              <a:path h="5134221" w="5673172">
                <a:moveTo>
                  <a:pt x="0" y="0"/>
                </a:moveTo>
                <a:lnTo>
                  <a:pt x="5673172" y="0"/>
                </a:lnTo>
                <a:lnTo>
                  <a:pt x="5673172" y="5134221"/>
                </a:lnTo>
                <a:lnTo>
                  <a:pt x="0" y="51342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9207" y="3530981"/>
            <a:ext cx="6663070" cy="31515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1"/>
              </a:rPr>
              <a:t>Reflection and Discussion</a:t>
            </a:r>
          </a:p>
        </p:txBody>
      </p:sp>
      <p:grpSp>
        <p:nvGrpSpPr>
          <p:cNvPr name="Group 10" id="10"/>
          <p:cNvGrpSpPr/>
          <p:nvPr/>
        </p:nvGrpSpPr>
        <p:grpSpPr>
          <a:xfrm rot="0">
            <a:off x="1053895" y="0"/>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526266" y="2873"/>
            <a:ext cx="537154" cy="10284127"/>
            <a:chOff x="0" y="0"/>
            <a:chExt cx="242010" cy="4633423"/>
          </a:xfrm>
        </p:grpSpPr>
        <p:sp>
          <p:nvSpPr>
            <p:cNvPr name="Freeform 14" id="14"/>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5" id="15"/>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6" id="16"/>
          <p:cNvGrpSpPr/>
          <p:nvPr/>
        </p:nvGrpSpPr>
        <p:grpSpPr>
          <a:xfrm rot="0">
            <a:off x="0" y="2873"/>
            <a:ext cx="537154" cy="10284127"/>
            <a:chOff x="0" y="0"/>
            <a:chExt cx="242010" cy="4633423"/>
          </a:xfrm>
        </p:grpSpPr>
        <p:sp>
          <p:nvSpPr>
            <p:cNvPr name="Freeform 17" id="17"/>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8" id="18"/>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9" id="19"/>
          <p:cNvSpPr/>
          <p:nvPr/>
        </p:nvSpPr>
        <p:spPr>
          <a:xfrm flipH="false" flipV="false" rot="0">
            <a:off x="268577"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760064"/>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308698"/>
            <a:ext cx="5040277" cy="3990141"/>
            <a:chOff x="0" y="0"/>
            <a:chExt cx="10744200" cy="8505658"/>
          </a:xfrm>
        </p:grpSpPr>
        <p:sp>
          <p:nvSpPr>
            <p:cNvPr name="Freeform 6" id="6"/>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2"/>
              <a:stretch>
                <a:fillRect l="-9410" t="0" r="-9410" b="0"/>
              </a:stretch>
            </a:blipFill>
          </p:spPr>
        </p:sp>
      </p:grpSp>
      <p:grpSp>
        <p:nvGrpSpPr>
          <p:cNvPr name="Group 7" id="7"/>
          <p:cNvGrpSpPr/>
          <p:nvPr/>
        </p:nvGrpSpPr>
        <p:grpSpPr>
          <a:xfrm rot="-5400000">
            <a:off x="6899203" y="4760064"/>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308698"/>
            <a:ext cx="5040277" cy="3990141"/>
            <a:chOff x="0" y="0"/>
            <a:chExt cx="10744200" cy="8505658"/>
          </a:xfrm>
        </p:grpSpPr>
        <p:sp>
          <p:nvSpPr>
            <p:cNvPr name="Freeform 11" id="11"/>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3"/>
              <a:stretch>
                <a:fillRect l="-9299" t="0" r="-9299" b="0"/>
              </a:stretch>
            </a:blipFill>
          </p:spPr>
        </p:sp>
      </p:grpSp>
      <p:grpSp>
        <p:nvGrpSpPr>
          <p:cNvPr name="Group 12" id="12"/>
          <p:cNvGrpSpPr/>
          <p:nvPr/>
        </p:nvGrpSpPr>
        <p:grpSpPr>
          <a:xfrm rot="-5400000">
            <a:off x="12761064" y="4760064"/>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308698"/>
            <a:ext cx="5040277" cy="3990141"/>
            <a:chOff x="0" y="0"/>
            <a:chExt cx="10744200" cy="8505658"/>
          </a:xfrm>
        </p:grpSpPr>
        <p:sp>
          <p:nvSpPr>
            <p:cNvPr name="Freeform 16" id="16"/>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4"/>
              <a:stretch>
                <a:fillRect l="-9410" t="0" r="-9410" b="0"/>
              </a:stretch>
            </a:blipFill>
          </p:spPr>
        </p:sp>
      </p:grpSp>
      <p:sp>
        <p:nvSpPr>
          <p:cNvPr name="Freeform 17" id="17"/>
          <p:cNvSpPr/>
          <p:nvPr/>
        </p:nvSpPr>
        <p:spPr>
          <a:xfrm flipH="false" flipV="false" rot="0">
            <a:off x="370479" y="34579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5"/>
            <a:stretch>
              <a:fillRect l="0" t="0" r="0" b="0"/>
            </a:stretch>
          </a:blipFill>
        </p:spPr>
      </p:sp>
      <p:sp>
        <p:nvSpPr>
          <p:cNvPr name="TextBox 18" id="18"/>
          <p:cNvSpPr txBox="true"/>
          <p:nvPr/>
        </p:nvSpPr>
        <p:spPr>
          <a:xfrm rot="0">
            <a:off x="1395610" y="5642019"/>
            <a:ext cx="3797620" cy="4196141"/>
          </a:xfrm>
          <a:prstGeom prst="rect">
            <a:avLst/>
          </a:prstGeom>
        </p:spPr>
        <p:txBody>
          <a:bodyPr anchor="t" rtlCol="false" tIns="0" lIns="0" bIns="0" rIns="0">
            <a:spAutoFit/>
          </a:bodyPr>
          <a:lstStyle/>
          <a:p>
            <a:pPr algn="ctr">
              <a:lnSpc>
                <a:spcPts val="4735"/>
              </a:lnSpc>
            </a:pPr>
            <a:r>
              <a:rPr lang="en-US" sz="4304" spc="-86">
                <a:solidFill>
                  <a:srgbClr val="F5F1ED"/>
                </a:solidFill>
                <a:latin typeface="Filson Soft 1 Bold"/>
              </a:rPr>
              <a:t>to be a "good" person, or give back </a:t>
            </a:r>
          </a:p>
          <a:p>
            <a:pPr algn="ctr">
              <a:lnSpc>
                <a:spcPts val="4735"/>
              </a:lnSpc>
            </a:pPr>
            <a:r>
              <a:rPr lang="en-US" sz="4304" spc="-86">
                <a:solidFill>
                  <a:srgbClr val="F5F1ED"/>
                </a:solidFill>
                <a:latin typeface="Filson Soft 1 Bold"/>
              </a:rPr>
              <a:t>to the community</a:t>
            </a:r>
          </a:p>
          <a:p>
            <a:pPr algn="ctr">
              <a:lnSpc>
                <a:spcPts val="4405"/>
              </a:lnSpc>
            </a:pPr>
          </a:p>
        </p:txBody>
      </p:sp>
      <p:sp>
        <p:nvSpPr>
          <p:cNvPr name="TextBox 19" id="19"/>
          <p:cNvSpPr txBox="true"/>
          <p:nvPr/>
        </p:nvSpPr>
        <p:spPr>
          <a:xfrm rot="0">
            <a:off x="7257471" y="5642019"/>
            <a:ext cx="3797620" cy="1245296"/>
          </a:xfrm>
          <a:prstGeom prst="rect">
            <a:avLst/>
          </a:prstGeom>
        </p:spPr>
        <p:txBody>
          <a:bodyPr anchor="t" rtlCol="false" tIns="0" lIns="0" bIns="0" rIns="0">
            <a:spAutoFit/>
          </a:bodyPr>
          <a:lstStyle/>
          <a:p>
            <a:pPr algn="ctr">
              <a:lnSpc>
                <a:spcPts val="4735"/>
              </a:lnSpc>
            </a:pPr>
            <a:r>
              <a:rPr lang="en-US" sz="4304" spc="-86">
                <a:solidFill>
                  <a:srgbClr val="F5F1ED"/>
                </a:solidFill>
                <a:latin typeface="Filson Soft 1 Bold"/>
              </a:rPr>
              <a:t>to love on kids</a:t>
            </a:r>
          </a:p>
        </p:txBody>
      </p:sp>
      <p:sp>
        <p:nvSpPr>
          <p:cNvPr name="TextBox 20" id="20"/>
          <p:cNvSpPr txBox="true"/>
          <p:nvPr/>
        </p:nvSpPr>
        <p:spPr>
          <a:xfrm rot="0">
            <a:off x="13119332" y="5642019"/>
            <a:ext cx="3797620" cy="1795841"/>
          </a:xfrm>
          <a:prstGeom prst="rect">
            <a:avLst/>
          </a:prstGeom>
        </p:spPr>
        <p:txBody>
          <a:bodyPr anchor="t" rtlCol="false" tIns="0" lIns="0" bIns="0" rIns="0">
            <a:spAutoFit/>
          </a:bodyPr>
          <a:lstStyle/>
          <a:p>
            <a:pPr algn="ctr">
              <a:lnSpc>
                <a:spcPts val="4735"/>
              </a:lnSpc>
            </a:pPr>
            <a:r>
              <a:rPr lang="en-US" sz="4304" spc="-86">
                <a:solidFill>
                  <a:srgbClr val="F5F1ED"/>
                </a:solidFill>
                <a:latin typeface="Filson Soft 1 Bold"/>
              </a:rPr>
              <a:t>to grow your family</a:t>
            </a:r>
          </a:p>
          <a:p>
            <a:pPr algn="ctr">
              <a:lnSpc>
                <a:spcPts val="4405"/>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1218" y="-1412257"/>
            <a:ext cx="18489218" cy="12526445"/>
          </a:xfrm>
          <a:custGeom>
            <a:avLst/>
            <a:gdLst/>
            <a:ahLst/>
            <a:cxnLst/>
            <a:rect r="r" b="b" t="t" l="l"/>
            <a:pathLst>
              <a:path h="12526445" w="18489218">
                <a:moveTo>
                  <a:pt x="0" y="0"/>
                </a:moveTo>
                <a:lnTo>
                  <a:pt x="18489218" y="0"/>
                </a:lnTo>
                <a:lnTo>
                  <a:pt x="18489218" y="12526445"/>
                </a:lnTo>
                <a:lnTo>
                  <a:pt x="0" y="12526445"/>
                </a:lnTo>
                <a:lnTo>
                  <a:pt x="0" y="0"/>
                </a:lnTo>
                <a:close/>
              </a:path>
            </a:pathLst>
          </a:custGeom>
          <a:blipFill>
            <a:blip r:embed="rId3"/>
            <a:stretch>
              <a:fillRect l="0" t="0" r="0" b="0"/>
            </a:stretch>
          </a:blipFill>
        </p:spPr>
      </p:sp>
      <p:sp>
        <p:nvSpPr>
          <p:cNvPr name="Freeform 3" id="3"/>
          <p:cNvSpPr/>
          <p:nvPr/>
        </p:nvSpPr>
        <p:spPr>
          <a:xfrm flipH="false" flipV="false" rot="0">
            <a:off x="7321988" y="-597814"/>
            <a:ext cx="9228303" cy="9251431"/>
          </a:xfrm>
          <a:custGeom>
            <a:avLst/>
            <a:gdLst/>
            <a:ahLst/>
            <a:cxnLst/>
            <a:rect r="r" b="b" t="t" l="l"/>
            <a:pathLst>
              <a:path h="9251431" w="9228303">
                <a:moveTo>
                  <a:pt x="0" y="0"/>
                </a:moveTo>
                <a:lnTo>
                  <a:pt x="9228303" y="0"/>
                </a:lnTo>
                <a:lnTo>
                  <a:pt x="9228303" y="9251432"/>
                </a:lnTo>
                <a:lnTo>
                  <a:pt x="0" y="9251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413483" y="2005788"/>
            <a:ext cx="15498335" cy="5488052"/>
          </a:xfrm>
          <a:prstGeom prst="rect">
            <a:avLst/>
          </a:prstGeom>
        </p:spPr>
        <p:txBody>
          <a:bodyPr anchor="t" rtlCol="false" tIns="0" lIns="0" bIns="0" rIns="0">
            <a:spAutoFit/>
          </a:bodyPr>
          <a:lstStyle/>
          <a:p>
            <a:pPr algn="ctr">
              <a:lnSpc>
                <a:spcPts val="8121"/>
              </a:lnSpc>
            </a:pPr>
            <a:r>
              <a:rPr lang="en-US" sz="6199">
                <a:solidFill>
                  <a:srgbClr val="000000"/>
                </a:solidFill>
                <a:latin typeface="Filson Soft 2"/>
              </a:rPr>
              <a:t>Kids in the child welfare system </a:t>
            </a:r>
          </a:p>
          <a:p>
            <a:pPr algn="ctr">
              <a:lnSpc>
                <a:spcPts val="8121"/>
              </a:lnSpc>
            </a:pPr>
            <a:r>
              <a:rPr lang="en-US" sz="6199">
                <a:solidFill>
                  <a:srgbClr val="000000"/>
                </a:solidFill>
                <a:latin typeface="Filson Soft 2"/>
              </a:rPr>
              <a:t>"...are not broken and need fixing.</a:t>
            </a:r>
          </a:p>
          <a:p>
            <a:pPr algn="ctr">
              <a:lnSpc>
                <a:spcPts val="8121"/>
              </a:lnSpc>
            </a:pPr>
            <a:r>
              <a:rPr lang="en-US" sz="6199">
                <a:solidFill>
                  <a:srgbClr val="000000"/>
                </a:solidFill>
                <a:latin typeface="Filson Soft 2"/>
              </a:rPr>
              <a:t>They are little humans who are complex and need </a:t>
            </a:r>
          </a:p>
          <a:p>
            <a:pPr algn="ctr">
              <a:lnSpc>
                <a:spcPts val="7377"/>
              </a:lnSpc>
            </a:pPr>
          </a:p>
          <a:p>
            <a:pPr algn="ctr">
              <a:lnSpc>
                <a:spcPts val="3072"/>
              </a:lnSpc>
            </a:pPr>
          </a:p>
        </p:txBody>
      </p:sp>
      <p:sp>
        <p:nvSpPr>
          <p:cNvPr name="TextBox 8" id="8"/>
          <p:cNvSpPr txBox="true"/>
          <p:nvPr/>
        </p:nvSpPr>
        <p:spPr>
          <a:xfrm rot="0">
            <a:off x="625201" y="6019479"/>
            <a:ext cx="15074900" cy="3792865"/>
          </a:xfrm>
          <a:prstGeom prst="rect">
            <a:avLst/>
          </a:prstGeom>
        </p:spPr>
        <p:txBody>
          <a:bodyPr anchor="t" rtlCol="false" tIns="0" lIns="0" bIns="0" rIns="0">
            <a:spAutoFit/>
          </a:bodyPr>
          <a:lstStyle/>
          <a:p>
            <a:pPr algn="ctr">
              <a:lnSpc>
                <a:spcPts val="14278"/>
              </a:lnSpc>
            </a:pPr>
            <a:r>
              <a:rPr lang="en-US" sz="10199">
                <a:solidFill>
                  <a:srgbClr val="000000"/>
                </a:solidFill>
                <a:latin typeface="Filson Soft 1"/>
              </a:rPr>
              <a:t>to be </a:t>
            </a:r>
            <a:r>
              <a:rPr lang="en-US" sz="10199">
                <a:solidFill>
                  <a:srgbClr val="000000"/>
                </a:solidFill>
                <a:latin typeface="Filson Soft 1"/>
              </a:rPr>
              <a:t>understood".</a:t>
            </a:r>
          </a:p>
          <a:p>
            <a:pPr algn="ctr">
              <a:lnSpc>
                <a:spcPts val="11619"/>
              </a:lnSpc>
            </a:pPr>
          </a:p>
          <a:p>
            <a:pPr algn="ctr">
              <a:lnSpc>
                <a:spcPts val="3359"/>
              </a:lnSpc>
            </a:pPr>
          </a:p>
        </p:txBody>
      </p:sp>
      <p:sp>
        <p:nvSpPr>
          <p:cNvPr name="TextBox 9" id="9"/>
          <p:cNvSpPr txBox="true"/>
          <p:nvPr/>
        </p:nvSpPr>
        <p:spPr>
          <a:xfrm rot="0">
            <a:off x="8593706" y="8010197"/>
            <a:ext cx="5753735" cy="548005"/>
          </a:xfrm>
          <a:prstGeom prst="rect">
            <a:avLst/>
          </a:prstGeom>
        </p:spPr>
        <p:txBody>
          <a:bodyPr anchor="t" rtlCol="false" tIns="0" lIns="0" bIns="0" rIns="0">
            <a:spAutoFit/>
          </a:bodyPr>
          <a:lstStyle/>
          <a:p>
            <a:pPr algn="ctr">
              <a:lnSpc>
                <a:spcPts val="2859"/>
              </a:lnSpc>
            </a:pPr>
            <a:r>
              <a:rPr lang="en-US" sz="2599" spc="-51">
                <a:solidFill>
                  <a:srgbClr val="000000"/>
                </a:solidFill>
                <a:latin typeface="Filson Soft 2"/>
              </a:rPr>
              <a:t>Michelle Taylor, Clinical Psychologist </a:t>
            </a:r>
          </a:p>
          <a:p>
            <a:pPr algn="ctr">
              <a:lnSpc>
                <a:spcPts val="1320"/>
              </a:lnSpc>
              <a:spcBef>
                <a:spcPct val="0"/>
              </a:spcBef>
            </a:pPr>
          </a:p>
        </p:txBody>
      </p:sp>
      <p:sp>
        <p:nvSpPr>
          <p:cNvPr name="TextBox 10" id="10"/>
          <p:cNvSpPr txBox="true"/>
          <p:nvPr/>
        </p:nvSpPr>
        <p:spPr>
          <a:xfrm rot="0">
            <a:off x="180876" y="9855528"/>
            <a:ext cx="2959418"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a:t>
            </a:r>
            <a:r>
              <a:rPr lang="en-US" sz="1200" spc="-24">
                <a:solidFill>
                  <a:srgbClr val="000000"/>
                </a:solidFill>
                <a:latin typeface="Filson Soft 3"/>
              </a:rPr>
              <a:t>M.Taylor, personal communication, 2021).</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368402"/>
            <a:ext cx="18853485" cy="12655402"/>
          </a:xfrm>
          <a:custGeom>
            <a:avLst/>
            <a:gdLst/>
            <a:ahLst/>
            <a:cxnLst/>
            <a:rect r="r" b="b" t="t" l="l"/>
            <a:pathLst>
              <a:path h="12655402" w="18853485">
                <a:moveTo>
                  <a:pt x="0" y="0"/>
                </a:moveTo>
                <a:lnTo>
                  <a:pt x="18853485" y="0"/>
                </a:lnTo>
                <a:lnTo>
                  <a:pt x="18853485" y="12655402"/>
                </a:lnTo>
                <a:lnTo>
                  <a:pt x="0" y="12655402"/>
                </a:lnTo>
                <a:lnTo>
                  <a:pt x="0" y="0"/>
                </a:lnTo>
                <a:close/>
              </a:path>
            </a:pathLst>
          </a:custGeom>
          <a:blipFill>
            <a:blip r:embed="rId3"/>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8967" y="-1550751"/>
            <a:ext cx="21034065" cy="13388503"/>
          </a:xfrm>
          <a:custGeom>
            <a:avLst/>
            <a:gdLst/>
            <a:ahLst/>
            <a:cxnLst/>
            <a:rect r="r" b="b" t="t" l="l"/>
            <a:pathLst>
              <a:path h="13388503" w="21034065">
                <a:moveTo>
                  <a:pt x="0" y="0"/>
                </a:moveTo>
                <a:lnTo>
                  <a:pt x="21034065" y="0"/>
                </a:lnTo>
                <a:lnTo>
                  <a:pt x="21034065" y="13388502"/>
                </a:lnTo>
                <a:lnTo>
                  <a:pt x="0" y="13388502"/>
                </a:lnTo>
                <a:lnTo>
                  <a:pt x="0" y="0"/>
                </a:lnTo>
                <a:close/>
              </a:path>
            </a:pathLst>
          </a:custGeom>
          <a:blipFill>
            <a:blip r:embed="rId3"/>
            <a:stretch>
              <a:fillRect l="0" t="-2433" r="0" b="-2433"/>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23452" t="0" r="-83846" b="0"/>
            </a:stretch>
          </a:blipFill>
        </p:spPr>
      </p:sp>
      <p:sp>
        <p:nvSpPr>
          <p:cNvPr name="Freeform 3" id="3"/>
          <p:cNvSpPr/>
          <p:nvPr/>
        </p:nvSpPr>
        <p:spPr>
          <a:xfrm flipH="false" flipV="false" rot="0">
            <a:off x="16867779" y="857539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8605984" y="1946231"/>
            <a:ext cx="8653316" cy="3512328"/>
          </a:xfrm>
          <a:prstGeom prst="rect">
            <a:avLst/>
          </a:prstGeom>
        </p:spPr>
        <p:txBody>
          <a:bodyPr anchor="t" rtlCol="false" tIns="0" lIns="0" bIns="0" rIns="0">
            <a:spAutoFit/>
          </a:bodyPr>
          <a:lstStyle/>
          <a:p>
            <a:pPr algn="ctr">
              <a:lnSpc>
                <a:spcPts val="6957"/>
              </a:lnSpc>
            </a:pPr>
            <a:r>
              <a:rPr lang="en-US" sz="4969">
                <a:solidFill>
                  <a:srgbClr val="000000"/>
                </a:solidFill>
                <a:latin typeface="Filson Soft 2"/>
              </a:rPr>
              <a:t>Parenting an adopted child is not the same as parenting a child brought into your family by birth</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23452" t="0" r="-83846" b="0"/>
            </a:stretch>
          </a:blipFill>
        </p:spPr>
      </p:sp>
      <p:sp>
        <p:nvSpPr>
          <p:cNvPr name="Freeform 3" id="3"/>
          <p:cNvSpPr/>
          <p:nvPr/>
        </p:nvSpPr>
        <p:spPr>
          <a:xfrm flipH="false" flipV="false" rot="0">
            <a:off x="16867779" y="857539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8605984" y="876300"/>
            <a:ext cx="8653316" cy="8445008"/>
          </a:xfrm>
          <a:prstGeom prst="rect">
            <a:avLst/>
          </a:prstGeom>
        </p:spPr>
        <p:txBody>
          <a:bodyPr anchor="t" rtlCol="false" tIns="0" lIns="0" bIns="0" rIns="0">
            <a:spAutoFit/>
          </a:bodyPr>
          <a:lstStyle/>
          <a:p>
            <a:pPr algn="l" marL="1245605" indent="-622802" lvl="1">
              <a:lnSpc>
                <a:spcPts val="8077"/>
              </a:lnSpc>
              <a:buFont typeface="Arial"/>
              <a:buChar char="•"/>
            </a:pPr>
            <a:r>
              <a:rPr lang="en-US" sz="5769">
                <a:solidFill>
                  <a:srgbClr val="000000"/>
                </a:solidFill>
                <a:latin typeface="Filson Soft 2"/>
              </a:rPr>
              <a:t>Inherent grief and loss</a:t>
            </a:r>
          </a:p>
          <a:p>
            <a:pPr algn="l">
              <a:lnSpc>
                <a:spcPts val="8077"/>
              </a:lnSpc>
            </a:pPr>
          </a:p>
          <a:p>
            <a:pPr algn="l" marL="1245605" indent="-622802" lvl="1">
              <a:lnSpc>
                <a:spcPts val="8077"/>
              </a:lnSpc>
              <a:buFont typeface="Arial"/>
              <a:buChar char="•"/>
            </a:pPr>
            <a:r>
              <a:rPr lang="en-US" sz="5769">
                <a:solidFill>
                  <a:srgbClr val="000000"/>
                </a:solidFill>
                <a:latin typeface="Filson Soft 2"/>
              </a:rPr>
              <a:t>Holding our child’s stories and feelings</a:t>
            </a:r>
          </a:p>
          <a:p>
            <a:pPr algn="l">
              <a:lnSpc>
                <a:spcPts val="8077"/>
              </a:lnSpc>
            </a:pPr>
          </a:p>
          <a:p>
            <a:pPr algn="l" marL="1245605" indent="-622802" lvl="1">
              <a:lnSpc>
                <a:spcPts val="8077"/>
              </a:lnSpc>
              <a:buFont typeface="Arial"/>
              <a:buChar char="•"/>
            </a:pPr>
            <a:r>
              <a:rPr lang="en-US" sz="5769">
                <a:solidFill>
                  <a:srgbClr val="000000"/>
                </a:solidFill>
                <a:latin typeface="Filson Soft 2"/>
              </a:rPr>
              <a:t>Therapeutic parenting</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6391" y="320006"/>
            <a:ext cx="5498018" cy="9589838"/>
          </a:xfrm>
          <a:custGeom>
            <a:avLst/>
            <a:gdLst/>
            <a:ahLst/>
            <a:cxnLst/>
            <a:rect r="r" b="b" t="t" l="l"/>
            <a:pathLst>
              <a:path h="9589838" w="5498018">
                <a:moveTo>
                  <a:pt x="0" y="0"/>
                </a:moveTo>
                <a:lnTo>
                  <a:pt x="5498018" y="0"/>
                </a:lnTo>
                <a:lnTo>
                  <a:pt x="5498018" y="9589838"/>
                </a:lnTo>
                <a:lnTo>
                  <a:pt x="0" y="9589838"/>
                </a:lnTo>
                <a:lnTo>
                  <a:pt x="0" y="0"/>
                </a:lnTo>
                <a:close/>
              </a:path>
            </a:pathLst>
          </a:custGeom>
          <a:blipFill>
            <a:blip r:embed="rId2">
              <a:alphaModFix amt="29000"/>
            </a:blip>
            <a:stretch>
              <a:fillRect l="0" t="0" r="0" b="0"/>
            </a:stretch>
          </a:blipFill>
        </p:spPr>
      </p:sp>
      <p:sp>
        <p:nvSpPr>
          <p:cNvPr name="TextBox 3" id="3"/>
          <p:cNvSpPr txBox="true"/>
          <p:nvPr/>
        </p:nvSpPr>
        <p:spPr>
          <a:xfrm rot="0">
            <a:off x="6239152" y="1000125"/>
            <a:ext cx="11321531" cy="9315008"/>
          </a:xfrm>
          <a:prstGeom prst="rect">
            <a:avLst/>
          </a:prstGeom>
        </p:spPr>
        <p:txBody>
          <a:bodyPr anchor="t" rtlCol="false" tIns="0" lIns="0" bIns="0" rIns="0">
            <a:spAutoFit/>
          </a:bodyPr>
          <a:lstStyle/>
          <a:p>
            <a:pPr algn="l">
              <a:lnSpc>
                <a:spcPts val="4181"/>
              </a:lnSpc>
            </a:pPr>
            <a:r>
              <a:rPr lang="en-US" sz="3484">
                <a:solidFill>
                  <a:srgbClr val="3B51A3"/>
                </a:solidFill>
                <a:latin typeface="Filson Soft 3"/>
              </a:rPr>
              <a:t>•The Adoption Preparation Curriculum was created by Harmony Family Center’s ASAP (Adoption Support and Preservation) Program in 2008, and updated and revised in 2024.</a:t>
            </a:r>
          </a:p>
          <a:p>
            <a:pPr algn="l">
              <a:lnSpc>
                <a:spcPts val="4181"/>
              </a:lnSpc>
            </a:pPr>
          </a:p>
          <a:p>
            <a:pPr algn="l">
              <a:lnSpc>
                <a:spcPts val="4181"/>
              </a:lnSpc>
            </a:pPr>
            <a:r>
              <a:rPr lang="en-US" sz="3484">
                <a:solidFill>
                  <a:srgbClr val="3B51A3"/>
                </a:solidFill>
                <a:latin typeface="Filson Soft 3"/>
              </a:rPr>
              <a:t>•The ASAP|GSAP Program is funded by the Tennessee Department of Children’s Services.</a:t>
            </a:r>
          </a:p>
          <a:p>
            <a:pPr algn="l">
              <a:lnSpc>
                <a:spcPts val="4181"/>
              </a:lnSpc>
            </a:pPr>
          </a:p>
          <a:p>
            <a:pPr algn="l">
              <a:lnSpc>
                <a:spcPts val="4181"/>
              </a:lnSpc>
            </a:pPr>
            <a:r>
              <a:rPr lang="en-US" sz="3484">
                <a:solidFill>
                  <a:srgbClr val="3B51A3"/>
                </a:solidFill>
                <a:latin typeface="Filson Soft 3"/>
              </a:rPr>
              <a:t>•Harmony ASAP staff provide Adoption and Guardianship Preparation Training opportunities statewide.</a:t>
            </a:r>
          </a:p>
          <a:p>
            <a:pPr algn="l">
              <a:lnSpc>
                <a:spcPts val="4181"/>
              </a:lnSpc>
            </a:pPr>
          </a:p>
          <a:p>
            <a:pPr algn="l">
              <a:lnSpc>
                <a:spcPts val="4181"/>
              </a:lnSpc>
            </a:pPr>
            <a:r>
              <a:rPr lang="en-US" sz="3484">
                <a:solidFill>
                  <a:srgbClr val="3B51A3"/>
                </a:solidFill>
                <a:latin typeface="Filson Soft 3"/>
              </a:rPr>
              <a:t>•The training is designed to help deepen awareness and understanding about yourself and your child and to help build a strong foundation and lasting commitment for families who pursue adoption/guardianship.</a:t>
            </a:r>
          </a:p>
          <a:p>
            <a:pPr algn="l">
              <a:lnSpc>
                <a:spcPts val="2455"/>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304015"/>
            <a:ext cx="18620104" cy="11591015"/>
          </a:xfrm>
          <a:custGeom>
            <a:avLst/>
            <a:gdLst/>
            <a:ahLst/>
            <a:cxnLst/>
            <a:rect r="r" b="b" t="t" l="l"/>
            <a:pathLst>
              <a:path h="11591015" w="18620104">
                <a:moveTo>
                  <a:pt x="0" y="0"/>
                </a:moveTo>
                <a:lnTo>
                  <a:pt x="18620104" y="0"/>
                </a:lnTo>
                <a:lnTo>
                  <a:pt x="18620104" y="11591015"/>
                </a:lnTo>
                <a:lnTo>
                  <a:pt x="0" y="11591015"/>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70936" y="208652"/>
            <a:ext cx="17546129" cy="9869696"/>
          </a:xfrm>
          <a:prstGeom prst="rect">
            <a:avLst/>
          </a:prstGeom>
        </p:spPr>
      </p:pic>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83950" y="833404"/>
            <a:ext cx="17247728" cy="8684453"/>
          </a:xfrm>
          <a:prstGeom prst="rect">
            <a:avLst/>
          </a:prstGeom>
        </p:spPr>
      </p:pic>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39289" y="0"/>
            <a:ext cx="19527289" cy="11993617"/>
          </a:xfrm>
          <a:custGeom>
            <a:avLst/>
            <a:gdLst/>
            <a:ahLst/>
            <a:cxnLst/>
            <a:rect r="r" b="b" t="t" l="l"/>
            <a:pathLst>
              <a:path h="11993617" w="19527289">
                <a:moveTo>
                  <a:pt x="0" y="0"/>
                </a:moveTo>
                <a:lnTo>
                  <a:pt x="19527289" y="0"/>
                </a:lnTo>
                <a:lnTo>
                  <a:pt x="19527289" y="11993617"/>
                </a:lnTo>
                <a:lnTo>
                  <a:pt x="0" y="11993617"/>
                </a:lnTo>
                <a:lnTo>
                  <a:pt x="0" y="0"/>
                </a:lnTo>
                <a:close/>
              </a:path>
            </a:pathLst>
          </a:custGeom>
          <a:blipFill>
            <a:blip r:embed="rId2"/>
            <a:stretch>
              <a:fillRect l="0" t="-3244" r="0" b="-523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33450"/>
            <a:ext cx="11684000" cy="4168140"/>
          </a:xfrm>
          <a:prstGeom prst="rect">
            <a:avLst/>
          </a:prstGeom>
        </p:spPr>
        <p:txBody>
          <a:bodyPr anchor="t" rtlCol="false" tIns="0" lIns="0" bIns="0" rIns="0">
            <a:spAutoFit/>
          </a:bodyPr>
          <a:lstStyle/>
          <a:p>
            <a:pPr algn="l">
              <a:lnSpc>
                <a:spcPts val="8189"/>
              </a:lnSpc>
            </a:pPr>
            <a:r>
              <a:rPr lang="en-US" sz="6299">
                <a:solidFill>
                  <a:srgbClr val="3B51A3"/>
                </a:solidFill>
                <a:latin typeface="Filson Soft 1 Bold"/>
              </a:rPr>
              <a:t>Because adoptive/guardianship parenting is different, it is common to have fear about this role.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39688"/>
            <a:ext cx="19234503" cy="11426688"/>
          </a:xfrm>
          <a:custGeom>
            <a:avLst/>
            <a:gdLst/>
            <a:ahLst/>
            <a:cxnLst/>
            <a:rect r="r" b="b" t="t" l="l"/>
            <a:pathLst>
              <a:path h="11426688" w="19234503">
                <a:moveTo>
                  <a:pt x="0" y="0"/>
                </a:moveTo>
                <a:lnTo>
                  <a:pt x="19234503" y="0"/>
                </a:lnTo>
                <a:lnTo>
                  <a:pt x="19234503" y="11426688"/>
                </a:lnTo>
                <a:lnTo>
                  <a:pt x="0" y="11426688"/>
                </a:lnTo>
                <a:lnTo>
                  <a:pt x="0" y="0"/>
                </a:lnTo>
                <a:close/>
              </a:path>
            </a:pathLst>
          </a:custGeom>
          <a:blipFill>
            <a:blip r:embed="rId2"/>
            <a:stretch>
              <a:fillRect l="-8643" t="0" r="-8643" b="-31536"/>
            </a:stretch>
          </a:blipFill>
        </p:spPr>
      </p:sp>
      <p:sp>
        <p:nvSpPr>
          <p:cNvPr name="Freeform 3" id="3"/>
          <p:cNvSpPr/>
          <p:nvPr/>
        </p:nvSpPr>
        <p:spPr>
          <a:xfrm flipH="false" flipV="false" rot="0">
            <a:off x="17259300" y="857539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3899657" y="-895484"/>
            <a:ext cx="11435189" cy="6249651"/>
          </a:xfrm>
          <a:prstGeom prst="rect">
            <a:avLst/>
          </a:prstGeom>
        </p:spPr>
        <p:txBody>
          <a:bodyPr anchor="t" rtlCol="false" tIns="0" lIns="0" bIns="0" rIns="0">
            <a:spAutoFit/>
          </a:bodyPr>
          <a:lstStyle/>
          <a:p>
            <a:pPr algn="ctr">
              <a:lnSpc>
                <a:spcPts val="21178"/>
              </a:lnSpc>
            </a:pPr>
            <a:r>
              <a:rPr lang="en-US" sz="15127">
                <a:solidFill>
                  <a:srgbClr val="3B51A3"/>
                </a:solidFill>
                <a:latin typeface="Filson Soft 1"/>
              </a:rPr>
              <a:t>Common Fears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2"/>
            <a:stretch>
              <a:fillRect l="-51451" t="0" r="-51451"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3"/>
            <a:stretch>
              <a:fillRect l="0" t="0" r="0" b="0"/>
            </a:stretch>
          </a:blipFill>
        </p:spPr>
      </p:sp>
      <p:sp>
        <p:nvSpPr>
          <p:cNvPr name="Freeform 4" id="4"/>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8401728" y="781050"/>
            <a:ext cx="8857572" cy="5318759"/>
          </a:xfrm>
          <a:prstGeom prst="rect">
            <a:avLst/>
          </a:prstGeom>
        </p:spPr>
        <p:txBody>
          <a:bodyPr anchor="t" rtlCol="false" tIns="0" lIns="0" bIns="0" rIns="0">
            <a:spAutoFit/>
          </a:bodyPr>
          <a:lstStyle/>
          <a:p>
            <a:pPr algn="l">
              <a:lnSpc>
                <a:spcPts val="6929"/>
              </a:lnSpc>
            </a:pPr>
            <a:r>
              <a:rPr lang="en-US" sz="6299">
                <a:solidFill>
                  <a:srgbClr val="3B51A3"/>
                </a:solidFill>
                <a:latin typeface="Filson Soft 2"/>
              </a:rPr>
              <a:t>While you may have fears, support is always available for you and your child. </a:t>
            </a:r>
          </a:p>
          <a:p>
            <a:pPr algn="l">
              <a:lnSpc>
                <a:spcPts val="6929"/>
              </a:lnSpc>
            </a:pPr>
          </a:p>
          <a:p>
            <a:pPr algn="l">
              <a:lnSpc>
                <a:spcPts val="6929"/>
              </a:lnSpc>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3"/>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4"/>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5"/>
            <a:stretch>
              <a:fillRect l="-8812" t="0" r="-8812" b="0"/>
            </a:stretch>
          </a:blipFill>
        </p:spPr>
      </p:sp>
      <p:sp>
        <p:nvSpPr>
          <p:cNvPr name="Freeform 14" id="14"/>
          <p:cNvSpPr/>
          <p:nvPr/>
        </p:nvSpPr>
        <p:spPr>
          <a:xfrm flipH="false" flipV="false" rot="0">
            <a:off x="15381910" y="438895"/>
            <a:ext cx="2493021" cy="827124"/>
          </a:xfrm>
          <a:custGeom>
            <a:avLst/>
            <a:gdLst/>
            <a:ahLst/>
            <a:cxnLst/>
            <a:rect r="r" b="b" t="t" l="l"/>
            <a:pathLst>
              <a:path h="827124" w="2493021">
                <a:moveTo>
                  <a:pt x="0" y="0"/>
                </a:moveTo>
                <a:lnTo>
                  <a:pt x="2493021" y="0"/>
                </a:lnTo>
                <a:lnTo>
                  <a:pt x="2493021" y="827124"/>
                </a:lnTo>
                <a:lnTo>
                  <a:pt x="0" y="827124"/>
                </a:lnTo>
                <a:lnTo>
                  <a:pt x="0" y="0"/>
                </a:lnTo>
                <a:close/>
              </a:path>
            </a:pathLst>
          </a:custGeom>
          <a:blipFill>
            <a:blip r:embed="rId6"/>
            <a:stretch>
              <a:fillRect l="0" t="0" r="0" b="0"/>
            </a:stretch>
          </a:blipFill>
        </p:spPr>
      </p:sp>
      <p:sp>
        <p:nvSpPr>
          <p:cNvPr name="TextBox 15" id="15"/>
          <p:cNvSpPr txBox="true"/>
          <p:nvPr/>
        </p:nvSpPr>
        <p:spPr>
          <a:xfrm rot="0">
            <a:off x="5396834" y="2720745"/>
            <a:ext cx="5321966" cy="2149128"/>
          </a:xfrm>
          <a:prstGeom prst="rect">
            <a:avLst/>
          </a:prstGeom>
        </p:spPr>
        <p:txBody>
          <a:bodyPr anchor="t" rtlCol="false" tIns="0" lIns="0" bIns="0" rIns="0">
            <a:spAutoFit/>
          </a:bodyPr>
          <a:lstStyle/>
          <a:p>
            <a:pPr algn="l">
              <a:lnSpc>
                <a:spcPts val="4260"/>
              </a:lnSpc>
            </a:pPr>
            <a:r>
              <a:rPr lang="en-US" sz="3277">
                <a:solidFill>
                  <a:srgbClr val="FFFFFF"/>
                </a:solidFill>
                <a:latin typeface="Filson Soft 1 Bold"/>
              </a:rPr>
              <a:t>When school begins, particularly for substance exposed children</a:t>
            </a:r>
          </a:p>
        </p:txBody>
      </p:sp>
      <p:sp>
        <p:nvSpPr>
          <p:cNvPr name="TextBox 16" id="16"/>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1"/>
              </a:rPr>
              <a:t>Adoptive/Guardianship Families Often Need Support...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2"/>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3"/>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812" t="0" r="-8812" b="0"/>
            </a:stretch>
          </a:blipFill>
        </p:spPr>
      </p:sp>
      <p:sp>
        <p:nvSpPr>
          <p:cNvPr name="Freeform 14" id="14"/>
          <p:cNvSpPr/>
          <p:nvPr/>
        </p:nvSpPr>
        <p:spPr>
          <a:xfrm flipH="false" flipV="false" rot="0">
            <a:off x="15381910" y="438895"/>
            <a:ext cx="2493021" cy="827124"/>
          </a:xfrm>
          <a:custGeom>
            <a:avLst/>
            <a:gdLst/>
            <a:ahLst/>
            <a:cxnLst/>
            <a:rect r="r" b="b" t="t" l="l"/>
            <a:pathLst>
              <a:path h="827124" w="2493021">
                <a:moveTo>
                  <a:pt x="0" y="0"/>
                </a:moveTo>
                <a:lnTo>
                  <a:pt x="2493021" y="0"/>
                </a:lnTo>
                <a:lnTo>
                  <a:pt x="2493021" y="827124"/>
                </a:lnTo>
                <a:lnTo>
                  <a:pt x="0" y="827124"/>
                </a:lnTo>
                <a:lnTo>
                  <a:pt x="0" y="0"/>
                </a:lnTo>
                <a:close/>
              </a:path>
            </a:pathLst>
          </a:custGeom>
          <a:blipFill>
            <a:blip r:embed="rId5"/>
            <a:stretch>
              <a:fillRect l="0" t="0" r="0" b="0"/>
            </a:stretch>
          </a:blipFill>
        </p:spPr>
      </p:sp>
      <p:sp>
        <p:nvSpPr>
          <p:cNvPr name="TextBox 15" id="15"/>
          <p:cNvSpPr txBox="true"/>
          <p:nvPr/>
        </p:nvSpPr>
        <p:spPr>
          <a:xfrm rot="0">
            <a:off x="5320634" y="7109172"/>
            <a:ext cx="5321966" cy="548928"/>
          </a:xfrm>
          <a:prstGeom prst="rect">
            <a:avLst/>
          </a:prstGeom>
        </p:spPr>
        <p:txBody>
          <a:bodyPr anchor="t" rtlCol="false" tIns="0" lIns="0" bIns="0" rIns="0">
            <a:spAutoFit/>
          </a:bodyPr>
          <a:lstStyle/>
          <a:p>
            <a:pPr algn="l">
              <a:lnSpc>
                <a:spcPts val="4260"/>
              </a:lnSpc>
            </a:pPr>
            <a:r>
              <a:rPr lang="en-US" sz="3277">
                <a:solidFill>
                  <a:srgbClr val="FFFFFF"/>
                </a:solidFill>
                <a:latin typeface="Filson Soft 1 Bold"/>
              </a:rPr>
              <a:t>During Adolescence</a:t>
            </a:r>
          </a:p>
        </p:txBody>
      </p:sp>
      <p:sp>
        <p:nvSpPr>
          <p:cNvPr name="TextBox 16" id="16"/>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1"/>
              </a:rPr>
              <a:t>Adoptive/Guardianship Families Often Need Support...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18598" t="-20966" r="0" b="-12729"/>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7633" r="0" b="-7633"/>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Pre and Post Adoption/Guardianship Services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1169587"/>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In Home Counseling</a:t>
            </a:r>
          </a:p>
        </p:txBody>
      </p:sp>
      <p:sp>
        <p:nvSpPr>
          <p:cNvPr name="TextBox 23" id="23"/>
          <p:cNvSpPr txBox="true"/>
          <p:nvPr/>
        </p:nvSpPr>
        <p:spPr>
          <a:xfrm rot="0">
            <a:off x="13121464" y="5651665"/>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Virtual Adoption Support Groups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2"/>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3"/>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812" t="0" r="-8812" b="0"/>
            </a:stretch>
          </a:blipFill>
        </p:spPr>
      </p:sp>
      <p:sp>
        <p:nvSpPr>
          <p:cNvPr name="Freeform 14" id="14"/>
          <p:cNvSpPr/>
          <p:nvPr/>
        </p:nvSpPr>
        <p:spPr>
          <a:xfrm flipH="false" flipV="false" rot="0">
            <a:off x="15381910" y="438895"/>
            <a:ext cx="2493021" cy="827124"/>
          </a:xfrm>
          <a:custGeom>
            <a:avLst/>
            <a:gdLst/>
            <a:ahLst/>
            <a:cxnLst/>
            <a:rect r="r" b="b" t="t" l="l"/>
            <a:pathLst>
              <a:path h="827124" w="2493021">
                <a:moveTo>
                  <a:pt x="0" y="0"/>
                </a:moveTo>
                <a:lnTo>
                  <a:pt x="2493021" y="0"/>
                </a:lnTo>
                <a:lnTo>
                  <a:pt x="2493021" y="827124"/>
                </a:lnTo>
                <a:lnTo>
                  <a:pt x="0" y="827124"/>
                </a:lnTo>
                <a:lnTo>
                  <a:pt x="0" y="0"/>
                </a:lnTo>
                <a:close/>
              </a:path>
            </a:pathLst>
          </a:custGeom>
          <a:blipFill>
            <a:blip r:embed="rId5"/>
            <a:stretch>
              <a:fillRect l="0" t="0" r="0" b="0"/>
            </a:stretch>
          </a:blipFill>
        </p:spPr>
      </p:sp>
      <p:sp>
        <p:nvSpPr>
          <p:cNvPr name="TextBox 15" id="15"/>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1"/>
              </a:rPr>
              <a:t>Adoptive/Guardianship Families Often Need Support...</a:t>
            </a:r>
          </a:p>
        </p:txBody>
      </p:sp>
      <p:sp>
        <p:nvSpPr>
          <p:cNvPr name="TextBox 16" id="16"/>
          <p:cNvSpPr txBox="true"/>
          <p:nvPr/>
        </p:nvSpPr>
        <p:spPr>
          <a:xfrm rot="0">
            <a:off x="11833225" y="6805700"/>
            <a:ext cx="5692775" cy="2149128"/>
          </a:xfrm>
          <a:prstGeom prst="rect">
            <a:avLst/>
          </a:prstGeom>
        </p:spPr>
        <p:txBody>
          <a:bodyPr anchor="t" rtlCol="false" tIns="0" lIns="0" bIns="0" rIns="0">
            <a:spAutoFit/>
          </a:bodyPr>
          <a:lstStyle/>
          <a:p>
            <a:pPr algn="ctr">
              <a:lnSpc>
                <a:spcPts val="4260"/>
              </a:lnSpc>
            </a:pPr>
            <a:r>
              <a:rPr lang="en-US" sz="3277" spc="-65">
                <a:solidFill>
                  <a:srgbClr val="FFFFFF"/>
                </a:solidFill>
                <a:latin typeface="Filson Soft 1 Bold"/>
              </a:rPr>
              <a:t>Over time, particularly when families are less flexible &amp;  less willing to seek support</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91199" t="0" r="-16099" b="0"/>
            </a:stretch>
          </a:blipFill>
        </p:spPr>
      </p:sp>
      <p:sp>
        <p:nvSpPr>
          <p:cNvPr name="Freeform 3" id="3"/>
          <p:cNvSpPr/>
          <p:nvPr/>
        </p:nvSpPr>
        <p:spPr>
          <a:xfrm flipH="false" flipV="false" rot="0">
            <a:off x="286167" y="8073735"/>
            <a:ext cx="1063420" cy="1854856"/>
          </a:xfrm>
          <a:custGeom>
            <a:avLst/>
            <a:gdLst/>
            <a:ahLst/>
            <a:cxnLst/>
            <a:rect r="r" b="b" t="t" l="l"/>
            <a:pathLst>
              <a:path h="1854856" w="1063420">
                <a:moveTo>
                  <a:pt x="0" y="0"/>
                </a:moveTo>
                <a:lnTo>
                  <a:pt x="1063421" y="0"/>
                </a:lnTo>
                <a:lnTo>
                  <a:pt x="1063421" y="1854856"/>
                </a:lnTo>
                <a:lnTo>
                  <a:pt x="0" y="1854856"/>
                </a:lnTo>
                <a:lnTo>
                  <a:pt x="0" y="0"/>
                </a:lnTo>
                <a:close/>
              </a:path>
            </a:pathLst>
          </a:custGeom>
          <a:blipFill>
            <a:blip r:embed="rId3"/>
            <a:stretch>
              <a:fillRect l="0" t="0" r="0" b="0"/>
            </a:stretch>
          </a:blipFill>
        </p:spPr>
      </p:sp>
      <p:sp>
        <p:nvSpPr>
          <p:cNvPr name="Freeform 4" id="4"/>
          <p:cNvSpPr/>
          <p:nvPr/>
        </p:nvSpPr>
        <p:spPr>
          <a:xfrm flipH="false" flipV="false" rot="0">
            <a:off x="9306965" y="3224148"/>
            <a:ext cx="7315200" cy="36576"/>
          </a:xfrm>
          <a:custGeom>
            <a:avLst/>
            <a:gdLst/>
            <a:ahLst/>
            <a:cxnLst/>
            <a:rect r="r" b="b" t="t" l="l"/>
            <a:pathLst>
              <a:path h="36576" w="7315200">
                <a:moveTo>
                  <a:pt x="0" y="0"/>
                </a:moveTo>
                <a:lnTo>
                  <a:pt x="7315200" y="0"/>
                </a:lnTo>
                <a:lnTo>
                  <a:pt x="7315200" y="36576"/>
                </a:lnTo>
                <a:lnTo>
                  <a:pt x="0" y="365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7448247" y="167891"/>
            <a:ext cx="10646870" cy="2808607"/>
          </a:xfrm>
          <a:prstGeom prst="rect">
            <a:avLst/>
          </a:prstGeom>
        </p:spPr>
        <p:txBody>
          <a:bodyPr anchor="t" rtlCol="false" tIns="0" lIns="0" bIns="0" rIns="0">
            <a:spAutoFit/>
          </a:bodyPr>
          <a:lstStyle/>
          <a:p>
            <a:pPr algn="ctr">
              <a:lnSpc>
                <a:spcPts val="7419"/>
              </a:lnSpc>
            </a:pPr>
            <a:r>
              <a:rPr lang="en-US" sz="5299">
                <a:solidFill>
                  <a:srgbClr val="3B51A3"/>
                </a:solidFill>
                <a:latin typeface="Filson Soft 1"/>
              </a:rPr>
              <a:t>Characteristics of Thriving </a:t>
            </a:r>
          </a:p>
          <a:p>
            <a:pPr algn="ctr">
              <a:lnSpc>
                <a:spcPts val="7419"/>
              </a:lnSpc>
            </a:pPr>
            <a:r>
              <a:rPr lang="en-US" sz="5299">
                <a:solidFill>
                  <a:srgbClr val="3B51A3"/>
                </a:solidFill>
                <a:latin typeface="Filson Soft 1"/>
              </a:rPr>
              <a:t>Adoptive/Guardianship Families</a:t>
            </a:r>
          </a:p>
        </p:txBody>
      </p:sp>
      <p:sp>
        <p:nvSpPr>
          <p:cNvPr name="TextBox 6" id="6"/>
          <p:cNvSpPr txBox="true"/>
          <p:nvPr/>
        </p:nvSpPr>
        <p:spPr>
          <a:xfrm rot="0">
            <a:off x="7908943" y="4213458"/>
            <a:ext cx="10186174" cy="3450589"/>
          </a:xfrm>
          <a:prstGeom prst="rect">
            <a:avLst/>
          </a:prstGeom>
        </p:spPr>
        <p:txBody>
          <a:bodyPr anchor="t" rtlCol="false" tIns="0" lIns="0" bIns="0" rIns="0">
            <a:spAutoFit/>
          </a:bodyPr>
          <a:lstStyle/>
          <a:p>
            <a:pPr algn="l" marL="1014716" indent="-507358" lvl="1">
              <a:lnSpc>
                <a:spcPts val="5169"/>
              </a:lnSpc>
              <a:buFont typeface="Arial"/>
              <a:buChar char="•"/>
            </a:pPr>
            <a:r>
              <a:rPr lang="en-US" sz="4699" spc="-93">
                <a:solidFill>
                  <a:srgbClr val="3B51A3"/>
                </a:solidFill>
                <a:latin typeface="Filson Soft 2"/>
              </a:rPr>
              <a:t>have a strong, supportive network </a:t>
            </a:r>
          </a:p>
          <a:p>
            <a:pPr algn="l">
              <a:lnSpc>
                <a:spcPts val="5169"/>
              </a:lnSpc>
            </a:pPr>
          </a:p>
          <a:p>
            <a:pPr algn="l" marL="1014716" indent="-507358" lvl="1">
              <a:lnSpc>
                <a:spcPts val="5169"/>
              </a:lnSpc>
              <a:buFont typeface="Arial"/>
              <a:buChar char="•"/>
            </a:pPr>
            <a:r>
              <a:rPr lang="en-US" sz="4699" spc="-93">
                <a:solidFill>
                  <a:srgbClr val="3B51A3"/>
                </a:solidFill>
                <a:latin typeface="Filson Soft 2"/>
              </a:rPr>
              <a:t>have </a:t>
            </a:r>
            <a:r>
              <a:rPr lang="en-US" sz="4699" spc="-93">
                <a:solidFill>
                  <a:srgbClr val="3B51A3"/>
                </a:solidFill>
                <a:latin typeface="Filson Soft 2"/>
              </a:rPr>
              <a:t>the ability to seek  and accept resources </a:t>
            </a:r>
          </a:p>
        </p:txBody>
      </p:sp>
      <p:sp>
        <p:nvSpPr>
          <p:cNvPr name="TextBox 7" id="7"/>
          <p:cNvSpPr txBox="true"/>
          <p:nvPr/>
        </p:nvSpPr>
        <p:spPr>
          <a:xfrm rot="0">
            <a:off x="7908943" y="9919066"/>
            <a:ext cx="707549"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(Ellis, 2011)</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7698968"/>
            <a:ext cx="18288000" cy="2585159"/>
            <a:chOff x="0" y="0"/>
            <a:chExt cx="8239497" cy="1164721"/>
          </a:xfrm>
        </p:grpSpPr>
        <p:sp>
          <p:nvSpPr>
            <p:cNvPr name="Freeform 3" id="3"/>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4" id="4"/>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44590" y="8073645"/>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876300" y="741126"/>
            <a:ext cx="16640061" cy="3790950"/>
          </a:xfrm>
          <a:prstGeom prst="rect">
            <a:avLst/>
          </a:prstGeom>
        </p:spPr>
        <p:txBody>
          <a:bodyPr anchor="t" rtlCol="false" tIns="0" lIns="0" bIns="0" rIns="0">
            <a:spAutoFit/>
          </a:bodyPr>
          <a:lstStyle/>
          <a:p>
            <a:pPr algn="l">
              <a:lnSpc>
                <a:spcPts val="10977"/>
              </a:lnSpc>
            </a:pPr>
            <a:r>
              <a:rPr lang="en-US" sz="9147">
                <a:solidFill>
                  <a:srgbClr val="3B51A3"/>
                </a:solidFill>
                <a:latin typeface="Filson Soft 1 Bold"/>
              </a:rPr>
              <a:t>Harmony is here.</a:t>
            </a:r>
          </a:p>
          <a:p>
            <a:pPr algn="l">
              <a:lnSpc>
                <a:spcPts val="10977"/>
              </a:lnSpc>
            </a:pPr>
          </a:p>
          <a:p>
            <a:pPr algn="l">
              <a:lnSpc>
                <a:spcPts val="7617"/>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7698968"/>
            <a:ext cx="18288000" cy="2585159"/>
            <a:chOff x="0" y="0"/>
            <a:chExt cx="8239497" cy="1164721"/>
          </a:xfrm>
        </p:grpSpPr>
        <p:sp>
          <p:nvSpPr>
            <p:cNvPr name="Freeform 3" id="3"/>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4" id="4"/>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44590" y="8073645"/>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876300" y="741126"/>
            <a:ext cx="16640061" cy="6572250"/>
          </a:xfrm>
          <a:prstGeom prst="rect">
            <a:avLst/>
          </a:prstGeom>
        </p:spPr>
        <p:txBody>
          <a:bodyPr anchor="t" rtlCol="false" tIns="0" lIns="0" bIns="0" rIns="0">
            <a:spAutoFit/>
          </a:bodyPr>
          <a:lstStyle/>
          <a:p>
            <a:pPr algn="l">
              <a:lnSpc>
                <a:spcPts val="10977"/>
              </a:lnSpc>
            </a:pPr>
            <a:r>
              <a:rPr lang="en-US" sz="9147">
                <a:solidFill>
                  <a:srgbClr val="3B51A3"/>
                </a:solidFill>
                <a:latin typeface="Filson Soft 1 Bold"/>
              </a:rPr>
              <a:t>Harmony is here,</a:t>
            </a:r>
          </a:p>
          <a:p>
            <a:pPr algn="l">
              <a:lnSpc>
                <a:spcPts val="10977"/>
              </a:lnSpc>
            </a:pPr>
            <a:r>
              <a:rPr lang="en-US" sz="9147">
                <a:solidFill>
                  <a:srgbClr val="3B51A3"/>
                </a:solidFill>
                <a:latin typeface="Filson Soft 1 Bold"/>
              </a:rPr>
              <a:t>providing information, resources and services when you need them.</a:t>
            </a:r>
          </a:p>
          <a:p>
            <a:pPr algn="l">
              <a:lnSpc>
                <a:spcPts val="7617"/>
              </a:lnSpc>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
        <p:nvSpPr>
          <p:cNvPr name="TextBox 3" id="3"/>
          <p:cNvSpPr txBox="true"/>
          <p:nvPr/>
        </p:nvSpPr>
        <p:spPr>
          <a:xfrm rot="0">
            <a:off x="396473" y="247649"/>
            <a:ext cx="4539188" cy="781051"/>
          </a:xfrm>
          <a:prstGeom prst="rect">
            <a:avLst/>
          </a:prstGeom>
        </p:spPr>
        <p:txBody>
          <a:bodyPr anchor="t" rtlCol="false" tIns="0" lIns="0" bIns="0" rIns="0">
            <a:spAutoFit/>
          </a:bodyPr>
          <a:lstStyle/>
          <a:p>
            <a:pPr algn="ctr">
              <a:lnSpc>
                <a:spcPts val="6299"/>
              </a:lnSpc>
            </a:pPr>
            <a:r>
              <a:rPr lang="en-US" sz="4499">
                <a:solidFill>
                  <a:srgbClr val="000000"/>
                </a:solidFill>
                <a:latin typeface="Filson Soft 1"/>
              </a:rPr>
              <a:t>References</a:t>
            </a:r>
          </a:p>
        </p:txBody>
      </p:sp>
      <p:sp>
        <p:nvSpPr>
          <p:cNvPr name="TextBox 4" id="4"/>
          <p:cNvSpPr txBox="true"/>
          <p:nvPr/>
        </p:nvSpPr>
        <p:spPr>
          <a:xfrm rot="0">
            <a:off x="1028700" y="1452280"/>
            <a:ext cx="16359169" cy="8224520"/>
          </a:xfrm>
          <a:prstGeom prst="rect">
            <a:avLst/>
          </a:prstGeom>
        </p:spPr>
        <p:txBody>
          <a:bodyPr anchor="t" rtlCol="false" tIns="0" lIns="0" bIns="0" rIns="0">
            <a:spAutoFit/>
          </a:bodyPr>
          <a:lstStyle/>
          <a:p>
            <a:pPr algn="l">
              <a:lnSpc>
                <a:spcPts val="2379"/>
              </a:lnSpc>
            </a:pPr>
            <a:r>
              <a:rPr lang="en-US" sz="1699">
                <a:solidFill>
                  <a:srgbClr val="000000"/>
                </a:solidFill>
                <a:latin typeface="Filson Soft 3"/>
              </a:rPr>
              <a:t>Alewine, E., &amp; Waid, J. (2018). An exploration of family challenges and service needs during the post-adoption period. Children and Youth Services Review, pp. 213–220 https://doi.org/10.1016/j.childyouth.2018.06.017.</a:t>
            </a:r>
          </a:p>
          <a:p>
            <a:pPr algn="l">
              <a:lnSpc>
                <a:spcPts val="2379"/>
              </a:lnSpc>
            </a:pPr>
          </a:p>
          <a:p>
            <a:pPr algn="l">
              <a:lnSpc>
                <a:spcPts val="2379"/>
              </a:lnSpc>
            </a:pPr>
            <a:r>
              <a:rPr lang="en-US" sz="1699">
                <a:solidFill>
                  <a:srgbClr val="000000"/>
                </a:solidFill>
                <a:latin typeface="Filson Soft 3"/>
              </a:rPr>
              <a:t>Anderman, E. M., Ha, S. Y., &amp; Liu, X. (2022). Academic Achievement and Postsecondary Educational Attainment of Domestically and Internationally Adopted Youth. Adoption Quarterly, pp. 236-350 DOI: 10.1080/10926755.2021.1978025.</a:t>
            </a:r>
          </a:p>
          <a:p>
            <a:pPr algn="l">
              <a:lnSpc>
                <a:spcPts val="2379"/>
              </a:lnSpc>
            </a:pPr>
          </a:p>
          <a:p>
            <a:pPr algn="l">
              <a:lnSpc>
                <a:spcPts val="2379"/>
              </a:lnSpc>
            </a:pPr>
            <a:r>
              <a:rPr lang="en-US" sz="1699">
                <a:solidFill>
                  <a:srgbClr val="000000"/>
                </a:solidFill>
                <a:latin typeface="Filson Soft 3"/>
              </a:rPr>
              <a:t>Boss, P. E., &amp; Yeats, J. (2014). Ambiguous loss: A complicated type of grief when loved ones disappear. Bereavement Care, 37- 41 DOI: 10.1080/02682621.2014.933573. </a:t>
            </a:r>
          </a:p>
          <a:p>
            <a:pPr algn="l">
              <a:lnSpc>
                <a:spcPts val="2379"/>
              </a:lnSpc>
            </a:pPr>
          </a:p>
          <a:p>
            <a:pPr algn="l">
              <a:lnSpc>
                <a:spcPts val="2379"/>
              </a:lnSpc>
            </a:pPr>
            <a:r>
              <a:rPr lang="en-US" sz="1699">
                <a:solidFill>
                  <a:srgbClr val="000000"/>
                </a:solidFill>
                <a:latin typeface="Filson Soft 3"/>
              </a:rPr>
              <a:t>Brodzinsky, D. (2008). Adoptive Parent Preparation Project Phase I: Meeting the Mental Health and Developmental Needs Of Adopted Children. New York: Evan B. Donaldson Adoption Institute.</a:t>
            </a:r>
          </a:p>
          <a:p>
            <a:pPr algn="l">
              <a:lnSpc>
                <a:spcPts val="2379"/>
              </a:lnSpc>
            </a:pPr>
          </a:p>
          <a:p>
            <a:pPr algn="l">
              <a:lnSpc>
                <a:spcPts val="2379"/>
              </a:lnSpc>
            </a:pPr>
            <a:r>
              <a:rPr lang="en-US" sz="1699">
                <a:solidFill>
                  <a:srgbClr val="000000"/>
                </a:solidFill>
                <a:latin typeface="Filson Soft 3"/>
              </a:rPr>
              <a:t>Conradt, E., Flannery, T., Aschner, J. L., Annett, R. D., Croen, L. A., &amp; Duarte, C. S. (2019). Prenatal Opioid Exposure: Neurodevelopmental Consequences and Future Research Priorities. Pediatrics, https://doi.org/10.1542/peds.2019-0128.</a:t>
            </a:r>
          </a:p>
          <a:p>
            <a:pPr algn="l">
              <a:lnSpc>
                <a:spcPts val="2379"/>
              </a:lnSpc>
            </a:pPr>
          </a:p>
          <a:p>
            <a:pPr algn="l">
              <a:lnSpc>
                <a:spcPts val="2379"/>
              </a:lnSpc>
            </a:pPr>
            <a:r>
              <a:rPr lang="en-US" sz="1699">
                <a:solidFill>
                  <a:srgbClr val="000000"/>
                </a:solidFill>
                <a:latin typeface="Filson Soft 3"/>
              </a:rPr>
              <a:t>Ellis, R. (2011). Achieving Successful Adoptions: Voices of Prospective and Current Adoptive Parents from the Wendy’s Wonderful Kids Evaluation. Washington, D.C.: Child Trends.</a:t>
            </a:r>
          </a:p>
          <a:p>
            <a:pPr algn="l">
              <a:lnSpc>
                <a:spcPts val="2379"/>
              </a:lnSpc>
            </a:pPr>
          </a:p>
          <a:p>
            <a:pPr algn="l">
              <a:lnSpc>
                <a:spcPts val="2379"/>
              </a:lnSpc>
            </a:pPr>
            <a:r>
              <a:rPr lang="en-US" sz="1699">
                <a:solidFill>
                  <a:srgbClr val="000000"/>
                </a:solidFill>
                <a:latin typeface="Filson Soft 3"/>
              </a:rPr>
              <a:t>Goldberg, A. E., Virginia, H., L., M., S., L., &amp; McCormick, N. (2023). "If only we knew…": An exploratory study of parents of adopted adolescents seeking residential treatment. Children and Youth Services Review, https://doi.org/10.1016/j.childyouth.2023.107053.</a:t>
            </a:r>
          </a:p>
          <a:p>
            <a:pPr algn="l">
              <a:lnSpc>
                <a:spcPts val="2379"/>
              </a:lnSpc>
            </a:pPr>
          </a:p>
          <a:p>
            <a:pPr algn="l">
              <a:lnSpc>
                <a:spcPts val="2379"/>
              </a:lnSpc>
            </a:pPr>
            <a:r>
              <a:rPr lang="en-US" sz="1699">
                <a:solidFill>
                  <a:srgbClr val="000000"/>
                </a:solidFill>
                <a:latin typeface="Filson Soft 3"/>
              </a:rPr>
              <a:t>Goodwin, B., &amp; Madden, E. (2020). Factors associated with adoption breakdown following implementation of the Fostering Connections Act: A systematic review. Children and Youth Services Review, https://doi.org/10.1016/j.childyouth.2020.105584.</a:t>
            </a:r>
          </a:p>
          <a:p>
            <a:pPr algn="l">
              <a:lnSpc>
                <a:spcPts val="2379"/>
              </a:lnSpc>
            </a:pPr>
          </a:p>
          <a:p>
            <a:pPr algn="l">
              <a:lnSpc>
                <a:spcPts val="2379"/>
              </a:lnSpc>
            </a:pPr>
            <a:r>
              <a:rPr lang="en-US" sz="1699">
                <a:solidFill>
                  <a:srgbClr val="000000"/>
                </a:solidFill>
                <a:latin typeface="Filson Soft 3"/>
              </a:rPr>
              <a:t>Helder, E. J., Gunnoe, M. L., &amp; Timmermans, H. (2020). Religious Motivation to Adopt as a Predictor of Adoptive Family Structure, Parental Discipline, and Outcomes. Adoption Quarterly, DOI: 10.1080/10926755.2020.1790451.</a:t>
            </a:r>
          </a:p>
          <a:p>
            <a:pPr algn="l">
              <a:lnSpc>
                <a:spcPts val="1960"/>
              </a:lnSpc>
            </a:pPr>
          </a:p>
          <a:p>
            <a:pPr algn="ctr">
              <a:lnSpc>
                <a:spcPts val="238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470" r="0" b="-6470"/>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400" r="0" b="-6400"/>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2651" t="0" r="-2651"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443235" y="5699376"/>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Statewide F.U.S.E. Adoptive Family Events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Adoption-Focused Educational Offerings</a:t>
            </a:r>
          </a:p>
        </p:txBody>
      </p:sp>
      <p:sp>
        <p:nvSpPr>
          <p:cNvPr name="TextBox 23" id="23"/>
          <p:cNvSpPr txBox="true"/>
          <p:nvPr/>
        </p:nvSpPr>
        <p:spPr>
          <a:xfrm rot="0">
            <a:off x="13121464" y="5651665"/>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Case Management /Community Referrals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18526" r="0" b="-18526"/>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2838" r="0" b="-2838"/>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0906" r="0" b="-116207"/>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1169587"/>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Relief Team Building</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1169587"/>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Adoptive Family Camps</a:t>
            </a:r>
          </a:p>
        </p:txBody>
      </p:sp>
      <p:sp>
        <p:nvSpPr>
          <p:cNvPr name="TextBox 23" id="23"/>
          <p:cNvSpPr txBox="true"/>
          <p:nvPr/>
        </p:nvSpPr>
        <p:spPr>
          <a:xfrm rot="0">
            <a:off x="13121464" y="5651665"/>
            <a:ext cx="3797620" cy="1728950"/>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Crisis Intervention Support</a:t>
            </a:r>
            <a:r>
              <a:rPr lang="en-US" sz="4004" spc="-80">
                <a:solidFill>
                  <a:srgbClr val="F5F1ED"/>
                </a:solidFill>
                <a:latin typeface="Filson Soft 1 Bold"/>
              </a:rPr>
              <a:t>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a:solidFill>
                  <a:srgbClr val="3B51A3"/>
                </a:solidFill>
                <a:latin typeface="Filson Soft 1 Bold"/>
              </a:rPr>
              <a:t>Objectives</a:t>
            </a:r>
          </a:p>
        </p:txBody>
      </p:sp>
      <p:sp>
        <p:nvSpPr>
          <p:cNvPr name="TextBox 8" id="8"/>
          <p:cNvSpPr txBox="true"/>
          <p:nvPr/>
        </p:nvSpPr>
        <p:spPr>
          <a:xfrm rot="0">
            <a:off x="2944427" y="3123931"/>
            <a:ext cx="12399146" cy="6511927"/>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rPr>
              <a:t>Exploring Expectations about Adoption</a:t>
            </a:r>
          </a:p>
          <a:p>
            <a:pPr algn="l" marL="1079481" indent="-539741" lvl="1">
              <a:lnSpc>
                <a:spcPts val="6999"/>
              </a:lnSpc>
              <a:buFont typeface="Arial"/>
              <a:buChar char="•"/>
            </a:pPr>
            <a:r>
              <a:rPr lang="en-US" sz="4999">
                <a:solidFill>
                  <a:srgbClr val="3B51A3"/>
                </a:solidFill>
                <a:latin typeface="Filson Soft 3"/>
              </a:rPr>
              <a:t>Common Fears of Adoptive Families</a:t>
            </a:r>
          </a:p>
          <a:p>
            <a:pPr algn="l" marL="1079481" indent="-539741" lvl="1">
              <a:lnSpc>
                <a:spcPts val="6999"/>
              </a:lnSpc>
              <a:buFont typeface="Arial"/>
              <a:buChar char="•"/>
            </a:pPr>
            <a:r>
              <a:rPr lang="en-US" sz="4999">
                <a:solidFill>
                  <a:srgbClr val="3B51A3"/>
                </a:solidFill>
                <a:latin typeface="Filson Soft 3"/>
              </a:rPr>
              <a:t>Differences in Parenting Adopted and Biological Children</a:t>
            </a:r>
          </a:p>
          <a:p>
            <a:pPr algn="l" marL="1079481" indent="-539741" lvl="1">
              <a:lnSpc>
                <a:spcPts val="6999"/>
              </a:lnSpc>
              <a:buFont typeface="Arial"/>
              <a:buChar char="•"/>
            </a:pPr>
            <a:r>
              <a:rPr lang="en-US" sz="4999">
                <a:solidFill>
                  <a:srgbClr val="3B51A3"/>
                </a:solidFill>
                <a:latin typeface="Filson Soft 3"/>
              </a:rPr>
              <a:t>Questions and </a:t>
            </a:r>
            <a:r>
              <a:rPr lang="en-US" sz="4999">
                <a:solidFill>
                  <a:srgbClr val="3B51A3"/>
                </a:solidFill>
                <a:latin typeface="Filson Soft 3"/>
              </a:rPr>
              <a:t>Reflections </a:t>
            </a:r>
          </a:p>
          <a:p>
            <a:pPr algn="r">
              <a:lnSpc>
                <a:spcPts val="6999"/>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3"/>
            <a:stretch>
              <a:fillRect l="-51451" t="0" r="-51451"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sp>
        <p:nvSpPr>
          <p:cNvPr name="Freeform 4" id="4"/>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8401728" y="3911107"/>
            <a:ext cx="8857572" cy="4606924"/>
          </a:xfrm>
          <a:prstGeom prst="rect">
            <a:avLst/>
          </a:prstGeom>
        </p:spPr>
        <p:txBody>
          <a:bodyPr anchor="t" rtlCol="false" tIns="0" lIns="0" bIns="0" rIns="0">
            <a:spAutoFit/>
          </a:bodyPr>
          <a:lstStyle/>
          <a:p>
            <a:pPr algn="l">
              <a:lnSpc>
                <a:spcPts val="7369"/>
              </a:lnSpc>
            </a:pPr>
            <a:r>
              <a:rPr lang="en-US" sz="6699">
                <a:solidFill>
                  <a:srgbClr val="3B51A3"/>
                </a:solidFill>
                <a:latin typeface="Filson Soft 2"/>
              </a:rPr>
              <a:t>Adoption/Guardianship is not a one time event.</a:t>
            </a:r>
          </a:p>
          <a:p>
            <a:pPr algn="l">
              <a:lnSpc>
                <a:spcPts val="6929"/>
              </a:lnSpc>
            </a:pPr>
          </a:p>
          <a:p>
            <a:pPr algn="l">
              <a:lnSpc>
                <a:spcPts val="692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1215834"/>
          </a:xfrm>
          <a:custGeom>
            <a:avLst/>
            <a:gdLst/>
            <a:ahLst/>
            <a:cxnLst/>
            <a:rect r="r" b="b" t="t" l="l"/>
            <a:pathLst>
              <a:path h="11215834" w="18288000">
                <a:moveTo>
                  <a:pt x="0" y="0"/>
                </a:moveTo>
                <a:lnTo>
                  <a:pt x="18288000" y="0"/>
                </a:lnTo>
                <a:lnTo>
                  <a:pt x="18288000" y="11215834"/>
                </a:lnTo>
                <a:lnTo>
                  <a:pt x="0" y="11215834"/>
                </a:lnTo>
                <a:lnTo>
                  <a:pt x="0" y="0"/>
                </a:lnTo>
                <a:close/>
              </a:path>
            </a:pathLst>
          </a:custGeom>
          <a:blipFill>
            <a:blip r:embed="rId3"/>
            <a:stretch>
              <a:fillRect l="0" t="-7069" r="0" b="-7069"/>
            </a:stretch>
          </a:blipFill>
        </p:spPr>
      </p:sp>
      <p:sp>
        <p:nvSpPr>
          <p:cNvPr name="Freeform 3" id="3"/>
          <p:cNvSpPr/>
          <p:nvPr/>
        </p:nvSpPr>
        <p:spPr>
          <a:xfrm flipH="false" flipV="false" rot="0">
            <a:off x="17061075" y="8657957"/>
            <a:ext cx="729935" cy="1273179"/>
          </a:xfrm>
          <a:custGeom>
            <a:avLst/>
            <a:gdLst/>
            <a:ahLst/>
            <a:cxnLst/>
            <a:rect r="r" b="b" t="t" l="l"/>
            <a:pathLst>
              <a:path h="1273179" w="729935">
                <a:moveTo>
                  <a:pt x="0" y="0"/>
                </a:moveTo>
                <a:lnTo>
                  <a:pt x="729935" y="0"/>
                </a:lnTo>
                <a:lnTo>
                  <a:pt x="729935" y="1273180"/>
                </a:lnTo>
                <a:lnTo>
                  <a:pt x="0" y="1273180"/>
                </a:lnTo>
                <a:lnTo>
                  <a:pt x="0" y="0"/>
                </a:lnTo>
                <a:close/>
              </a:path>
            </a:pathLst>
          </a:custGeom>
          <a:blipFill>
            <a:blip r:embed="rId4"/>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5979978" y="-6860669"/>
            <a:ext cx="5604026" cy="19012019"/>
            <a:chOff x="0" y="0"/>
            <a:chExt cx="615123" cy="2086843"/>
          </a:xfrm>
        </p:grpSpPr>
        <p:sp>
          <p:nvSpPr>
            <p:cNvPr name="Freeform 3" id="3"/>
            <p:cNvSpPr/>
            <p:nvPr/>
          </p:nvSpPr>
          <p:spPr>
            <a:xfrm flipH="false" flipV="false" rot="0">
              <a:off x="0" y="0"/>
              <a:ext cx="615123" cy="2086843"/>
            </a:xfrm>
            <a:custGeom>
              <a:avLst/>
              <a:gdLst/>
              <a:ahLst/>
              <a:cxnLst/>
              <a:rect r="r" b="b" t="t" l="l"/>
              <a:pathLst>
                <a:path h="2086843" w="615123">
                  <a:moveTo>
                    <a:pt x="0" y="0"/>
                  </a:moveTo>
                  <a:lnTo>
                    <a:pt x="615123" y="0"/>
                  </a:lnTo>
                  <a:lnTo>
                    <a:pt x="615123" y="2086843"/>
                  </a:lnTo>
                  <a:lnTo>
                    <a:pt x="0" y="2086843"/>
                  </a:lnTo>
                  <a:close/>
                </a:path>
              </a:pathLst>
            </a:custGeom>
            <a:solidFill>
              <a:srgbClr val="3B51A3"/>
            </a:solidFill>
          </p:spPr>
        </p:sp>
        <p:sp>
          <p:nvSpPr>
            <p:cNvPr name="TextBox 4" id="4"/>
            <p:cNvSpPr txBox="true"/>
            <p:nvPr/>
          </p:nvSpPr>
          <p:spPr>
            <a:xfrm>
              <a:off x="0" y="19050"/>
              <a:ext cx="615123" cy="2067793"/>
            </a:xfrm>
            <a:prstGeom prst="rect">
              <a:avLst/>
            </a:prstGeom>
          </p:spPr>
          <p:txBody>
            <a:bodyPr anchor="ctr" rtlCol="false" tIns="51864" lIns="51864" bIns="51864" rIns="51864"/>
            <a:lstStyle/>
            <a:p>
              <a:pPr algn="ctr">
                <a:lnSpc>
                  <a:spcPts val="2419"/>
                </a:lnSpc>
              </a:pPr>
            </a:p>
          </p:txBody>
        </p:sp>
      </p:grpSp>
      <p:grpSp>
        <p:nvGrpSpPr>
          <p:cNvPr name="Group 5" id="5"/>
          <p:cNvGrpSpPr/>
          <p:nvPr/>
        </p:nvGrpSpPr>
        <p:grpSpPr>
          <a:xfrm rot="0">
            <a:off x="379845" y="0"/>
            <a:ext cx="17908155" cy="5447353"/>
            <a:chOff x="0" y="0"/>
            <a:chExt cx="27689527" cy="8422679"/>
          </a:xfrm>
        </p:grpSpPr>
        <p:sp>
          <p:nvSpPr>
            <p:cNvPr name="Freeform 6" id="6"/>
            <p:cNvSpPr/>
            <p:nvPr/>
          </p:nvSpPr>
          <p:spPr>
            <a:xfrm flipH="false" flipV="false" rot="0">
              <a:off x="0" y="0"/>
              <a:ext cx="27689528" cy="8422679"/>
            </a:xfrm>
            <a:custGeom>
              <a:avLst/>
              <a:gdLst/>
              <a:ahLst/>
              <a:cxnLst/>
              <a:rect r="r" b="b" t="t" l="l"/>
              <a:pathLst>
                <a:path h="8422679" w="27689528">
                  <a:moveTo>
                    <a:pt x="27689528" y="1846183"/>
                  </a:moveTo>
                  <a:lnTo>
                    <a:pt x="27689528" y="6576495"/>
                  </a:lnTo>
                  <a:cubicBezTo>
                    <a:pt x="27689528" y="7595725"/>
                    <a:pt x="25593405" y="8422679"/>
                    <a:pt x="23009910" y="8422679"/>
                  </a:cubicBezTo>
                  <a:cubicBezTo>
                    <a:pt x="20749893" y="8422679"/>
                    <a:pt x="18865107" y="7791403"/>
                    <a:pt x="18429495" y="6952538"/>
                  </a:cubicBezTo>
                  <a:cubicBezTo>
                    <a:pt x="17989567" y="7791403"/>
                    <a:pt x="16104781" y="8422679"/>
                    <a:pt x="13844764" y="8422679"/>
                  </a:cubicBezTo>
                  <a:cubicBezTo>
                    <a:pt x="11584746" y="8422679"/>
                    <a:pt x="9699961" y="7791403"/>
                    <a:pt x="9264347" y="6952538"/>
                  </a:cubicBezTo>
                  <a:cubicBezTo>
                    <a:pt x="8824420" y="7791403"/>
                    <a:pt x="6939635" y="8422679"/>
                    <a:pt x="4683930" y="8422679"/>
                  </a:cubicBezTo>
                  <a:cubicBezTo>
                    <a:pt x="2096123" y="8422679"/>
                    <a:pt x="0" y="7595725"/>
                    <a:pt x="0" y="6576495"/>
                  </a:cubicBezTo>
                  <a:lnTo>
                    <a:pt x="0" y="1846183"/>
                  </a:lnTo>
                  <a:cubicBezTo>
                    <a:pt x="0" y="826954"/>
                    <a:pt x="2096123" y="0"/>
                    <a:pt x="4679616" y="0"/>
                  </a:cubicBezTo>
                  <a:cubicBezTo>
                    <a:pt x="6939635" y="0"/>
                    <a:pt x="8824420" y="631276"/>
                    <a:pt x="9260033" y="1470140"/>
                  </a:cubicBezTo>
                  <a:cubicBezTo>
                    <a:pt x="9699961" y="631276"/>
                    <a:pt x="11584746" y="0"/>
                    <a:pt x="13844764" y="0"/>
                  </a:cubicBezTo>
                  <a:cubicBezTo>
                    <a:pt x="16104781" y="0"/>
                    <a:pt x="17989567" y="631276"/>
                    <a:pt x="18425181" y="1470140"/>
                  </a:cubicBezTo>
                  <a:cubicBezTo>
                    <a:pt x="18865107" y="631276"/>
                    <a:pt x="20749893" y="0"/>
                    <a:pt x="23009910" y="0"/>
                  </a:cubicBezTo>
                  <a:cubicBezTo>
                    <a:pt x="25593405" y="0"/>
                    <a:pt x="27689528" y="826954"/>
                    <a:pt x="27689528" y="1846183"/>
                  </a:cubicBezTo>
                  <a:close/>
                </a:path>
              </a:pathLst>
            </a:custGeom>
            <a:blipFill>
              <a:blip r:embed="rId3"/>
              <a:stretch>
                <a:fillRect l="0" t="-23741" r="0" b="-95287"/>
              </a:stretch>
            </a:blipFill>
          </p:spPr>
        </p:sp>
      </p:grpSp>
      <p:sp>
        <p:nvSpPr>
          <p:cNvPr name="Freeform 7" id="7"/>
          <p:cNvSpPr/>
          <p:nvPr/>
        </p:nvSpPr>
        <p:spPr>
          <a:xfrm flipH="false" flipV="false" rot="0">
            <a:off x="16395719" y="9525000"/>
            <a:ext cx="1603037" cy="531849"/>
          </a:xfrm>
          <a:custGeom>
            <a:avLst/>
            <a:gdLst/>
            <a:ahLst/>
            <a:cxnLst/>
            <a:rect r="r" b="b" t="t" l="l"/>
            <a:pathLst>
              <a:path h="531849" w="1603037">
                <a:moveTo>
                  <a:pt x="0" y="0"/>
                </a:moveTo>
                <a:lnTo>
                  <a:pt x="1603037" y="0"/>
                </a:lnTo>
                <a:lnTo>
                  <a:pt x="1603037" y="531849"/>
                </a:lnTo>
                <a:lnTo>
                  <a:pt x="0" y="531849"/>
                </a:lnTo>
                <a:lnTo>
                  <a:pt x="0" y="0"/>
                </a:lnTo>
                <a:close/>
              </a:path>
            </a:pathLst>
          </a:custGeom>
          <a:blipFill>
            <a:blip r:embed="rId4"/>
            <a:stretch>
              <a:fillRect l="0" t="0" r="0" b="0"/>
            </a:stretch>
          </a:blipFill>
        </p:spPr>
      </p:sp>
      <p:sp>
        <p:nvSpPr>
          <p:cNvPr name="Freeform 8" id="8"/>
          <p:cNvSpPr/>
          <p:nvPr/>
        </p:nvSpPr>
        <p:spPr>
          <a:xfrm flipH="false" flipV="false" rot="0">
            <a:off x="2751892" y="6525609"/>
            <a:ext cx="6506408" cy="2732691"/>
          </a:xfrm>
          <a:custGeom>
            <a:avLst/>
            <a:gdLst/>
            <a:ahLst/>
            <a:cxnLst/>
            <a:rect r="r" b="b" t="t" l="l"/>
            <a:pathLst>
              <a:path h="2732691" w="6506408">
                <a:moveTo>
                  <a:pt x="0" y="0"/>
                </a:moveTo>
                <a:lnTo>
                  <a:pt x="6506408" y="0"/>
                </a:lnTo>
                <a:lnTo>
                  <a:pt x="6506408" y="2732691"/>
                </a:lnTo>
                <a:lnTo>
                  <a:pt x="0" y="27326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true" rot="0">
            <a:off x="9258300" y="6525609"/>
            <a:ext cx="6506408" cy="2732691"/>
          </a:xfrm>
          <a:custGeom>
            <a:avLst/>
            <a:gdLst/>
            <a:ahLst/>
            <a:cxnLst/>
            <a:rect r="r" b="b" t="t" l="l"/>
            <a:pathLst>
              <a:path h="2732691" w="6506408">
                <a:moveTo>
                  <a:pt x="0" y="2732691"/>
                </a:moveTo>
                <a:lnTo>
                  <a:pt x="6506408" y="2732691"/>
                </a:lnTo>
                <a:lnTo>
                  <a:pt x="6506408" y="0"/>
                </a:lnTo>
                <a:lnTo>
                  <a:pt x="0" y="0"/>
                </a:lnTo>
                <a:lnTo>
                  <a:pt x="0" y="2732691"/>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5400000">
            <a:off x="3356355" y="8218287"/>
            <a:ext cx="775935" cy="1304092"/>
          </a:xfrm>
          <a:custGeom>
            <a:avLst/>
            <a:gdLst/>
            <a:ahLst/>
            <a:cxnLst/>
            <a:rect r="r" b="b" t="t" l="l"/>
            <a:pathLst>
              <a:path h="1304092" w="775935">
                <a:moveTo>
                  <a:pt x="0" y="0"/>
                </a:moveTo>
                <a:lnTo>
                  <a:pt x="775935" y="0"/>
                </a:lnTo>
                <a:lnTo>
                  <a:pt x="775935" y="1304092"/>
                </a:lnTo>
                <a:lnTo>
                  <a:pt x="0" y="13040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2350994" y="9439275"/>
            <a:ext cx="2798445" cy="615951"/>
          </a:xfrm>
          <a:prstGeom prst="rect">
            <a:avLst/>
          </a:prstGeom>
        </p:spPr>
        <p:txBody>
          <a:bodyPr anchor="t" rtlCol="false" tIns="0" lIns="0" bIns="0" rIns="0">
            <a:spAutoFit/>
          </a:bodyPr>
          <a:lstStyle/>
          <a:p>
            <a:pPr algn="ctr">
              <a:lnSpc>
                <a:spcPts val="4899"/>
              </a:lnSpc>
            </a:pPr>
            <a:r>
              <a:rPr lang="en-US" sz="3499">
                <a:solidFill>
                  <a:srgbClr val="3B51A3"/>
                </a:solidFill>
                <a:latin typeface="Filson Soft 1"/>
              </a:rPr>
              <a:t>Permanency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C6B239C31526408A7D87F876FEE4A2" ma:contentTypeVersion="4" ma:contentTypeDescription="Create a new document." ma:contentTypeScope="" ma:versionID="398c94ae5a4c587e8b6f592ff7246d43">
  <xsd:schema xmlns:xsd="http://www.w3.org/2001/XMLSchema" xmlns:xs="http://www.w3.org/2001/XMLSchema" xmlns:p="http://schemas.microsoft.com/office/2006/metadata/properties" xmlns:ns2="08eafd65-bafe-4d82-9c2a-3e8213bb660c" targetNamespace="http://schemas.microsoft.com/office/2006/metadata/properties" ma:root="true" ma:fieldsID="4c2d05f05212e4e1a8d76c1dca38099f" ns2:_="">
    <xsd:import namespace="08eafd65-bafe-4d82-9c2a-3e8213bb660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afd65-bafe-4d82-9c2a-3e8213bb66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BB6D28-F6E1-4667-9EE3-28296D82869F}"/>
</file>

<file path=customXml/itemProps2.xml><?xml version="1.0" encoding="utf-8"?>
<ds:datastoreItem xmlns:ds="http://schemas.openxmlformats.org/officeDocument/2006/customXml" ds:itemID="{A563D6FF-BE7C-4230-8AA0-745DFD7EF7F0}"/>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DAGClgAWYXg</dc:identifier>
  <dcterms:modified xsi:type="dcterms:W3CDTF">2011-08-01T06:04:30Z</dcterms:modified>
  <cp:revision>1</cp:revision>
  <dc:title>AGPT Session 1</dc:title>
</cp:coreProperties>
</file>