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4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x="18288000" cy="10287000"/>
  <p:notesSz cx="6858000" cy="9144000"/>
  <p:embeddedFontLst>
    <p:embeddedFont>
      <p:font typeface="Filson Soft 1" charset="1" panose="00000A00000000000000"/>
      <p:regular r:id="rId42"/>
    </p:embeddedFont>
    <p:embeddedFont>
      <p:font typeface="Filson Soft 2" charset="1" panose="00000600000000000000"/>
      <p:regular r:id="rId43"/>
    </p:embeddedFont>
    <p:embeddedFont>
      <p:font typeface="Filson Soft 3" charset="1" panose="0000050000000000000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42.fntdata"/><Relationship Id="rId47" Type="http://schemas.openxmlformats.org/officeDocument/2006/relationships/notesSlide" Target="notesSlides/notesSlide1.xml"/><Relationship Id="rId50" Type="http://schemas.openxmlformats.org/officeDocument/2006/relationships/customXml" Target="../customXml/item1.xml"/><Relationship Id="rId7" Type="http://schemas.openxmlformats.org/officeDocument/2006/relationships/slide" Target="slides/slide2.xml"/><Relationship Id="rId16" Type="http://schemas.openxmlformats.org/officeDocument/2006/relationships/slide" Target="slides/slide11.xml"/><Relationship Id="rId2" Type="http://schemas.openxmlformats.org/officeDocument/2006/relationships/presProps" Target="presProps.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Slide" Target="notesSlides/notesSlide3.xml"/><Relationship Id="rId5"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44.fntdata"/><Relationship Id="rId52" Type="http://schemas.openxmlformats.org/officeDocument/2006/relationships/customXml" Target="../customXml/item3.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 Type="http://schemas.openxmlformats.org/officeDocument/2006/relationships/theme" Target="theme/theme1.xml"/><Relationship Id="rId43" Type="http://schemas.openxmlformats.org/officeDocument/2006/relationships/font" Target="fonts/font43.fntdata"/><Relationship Id="rId48" Type="http://schemas.openxmlformats.org/officeDocument/2006/relationships/notesSlide" Target="notesSlides/notesSlide2.xml"/><Relationship Id="rId9" Type="http://schemas.openxmlformats.org/officeDocument/2006/relationships/slide" Target="slides/slide4.xml"/><Relationship Id="rId8" Type="http://schemas.openxmlformats.org/officeDocument/2006/relationships/slide" Target="slides/slide3.xml"/><Relationship Id="rId51" Type="http://schemas.openxmlformats.org/officeDocument/2006/relationships/customXml" Target="../customXml/item2.xml"/><Relationship Id="rId3"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2.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only understand parenting in the context of our own experiences. </a:t>
            </a:r>
          </a:p>
          <a:p>
            <a:r>
              <a:rPr lang="en-US"/>
              <a:t>-We typically parent either how our own parents  (or we've conciously made choices not to parent that way) or other parents in our community and culture parented</a:t>
            </a:r>
          </a:p>
          <a:p>
            <a:r>
              <a:rPr lang="en-US"/>
              <a:t/>
            </a:r>
          </a:p>
          <a:p>
            <a:r>
              <a:rPr lang="en-US"/>
              <a:t>When we create a family, we have expectations, hopes and dreams.</a:t>
            </a:r>
          </a:p>
          <a:p>
            <a:r>
              <a:rPr lang="en-US"/>
              <a:t/>
            </a:r>
          </a:p>
          <a:p>
            <a:r>
              <a:rPr lang="en-US"/>
              <a:t>The truth is that very few foster and adoptive parents are raising typically developing, strongly attached children who were well nurtured early in life or free from prenatal harm.</a:t>
            </a:r>
          </a:p>
          <a:p>
            <a:r>
              <a:rPr lang="en-US"/>
              <a:t/>
            </a:r>
          </a:p>
          <a:p>
            <a:r>
              <a:rPr lang="en-US"/>
              <a:t>And for so many foster and adoptive families there’s (at least for a period of time) where we are parenting very differently than other folks in our families and communities  </a:t>
            </a:r>
          </a:p>
          <a:p>
            <a:r>
              <a:rPr lang="en-US"/>
              <a:t/>
            </a:r>
          </a:p>
          <a:p>
            <a:r>
              <a:rPr lang="en-US"/>
              <a:t>What we’re doing is sometimes </a:t>
            </a:r>
          </a:p>
          <a:p>
            <a:r>
              <a:rPr lang="en-US"/>
              <a:t>parenting kids who don’t understand why they live with us</a:t>
            </a:r>
          </a:p>
          <a:p>
            <a:r>
              <a:rPr lang="en-US"/>
              <a:t>Parenting kids with mental health challenges </a:t>
            </a:r>
          </a:p>
          <a:p>
            <a:r>
              <a:rPr lang="en-US"/>
              <a:t>It’s crisis parenting </a:t>
            </a:r>
          </a:p>
          <a:p>
            <a:r>
              <a:rPr lang="en-US"/>
              <a:t>And it can feel so overwhelming</a:t>
            </a:r>
          </a:p>
          <a:p>
            <a:r>
              <a:rPr lang="en-US"/>
              <a:t/>
            </a:r>
          </a:p>
          <a:p>
            <a:r>
              <a:rPr lang="en-US"/>
              <a:t>Most of us create those expectations and understand the role of parenting in the context of typically developing, nurtured and kids without attachment injuries.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Because we are doing something different, we need to parent differently as well.</a:t>
            </a:r>
          </a:p>
          <a:p>
            <a:r>
              <a:rPr lang="en-US"/>
              <a:t/>
            </a:r>
          </a:p>
          <a:p>
            <a:r>
              <a:rPr lang="en-US"/>
              <a:t>As foster and adoptive parents, we often have to parent in a way that heals the past hurts that our kids have endured (loss of attachments, neglect, abuse, substance exposures, FASD/NAS). This is called therapeutic parenting. </a:t>
            </a:r>
          </a:p>
          <a:p>
            <a:r>
              <a:rPr lang="en-US"/>
              <a:t/>
            </a:r>
          </a:p>
          <a:p>
            <a:r>
              <a:rPr lang="en-US"/>
              <a:t>ATN has an excellent definition of Therapeutic Parenting: a type of high structure/high nurture intentional parenting that fosters the feelings of safety and connectedness so that a traumatized child can begin to heal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https://www.youtube.com/watch?v=c5OrowS5FT4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 Id="rId3" Target="../media/image30.jpeg" Type="http://schemas.openxmlformats.org/officeDocument/2006/relationships/image"/><Relationship Id="rId4" Target="../media/image31.jpeg" Type="http://schemas.openxmlformats.org/officeDocument/2006/relationships/image"/><Relationship Id="rId5" Target="../media/image32.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7.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https://www.youtube.com/watch?v=Txzml1-yZn4" TargetMode="External" Type="http://schemas.openxmlformats.org/officeDocument/2006/relationships/video"/></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22.jpeg" Type="http://schemas.openxmlformats.org/officeDocument/2006/relationships/image"/><Relationship Id="rId4" Target="https://www.youtube.com/watch?v=c5OrowS5FT4" TargetMode="External" Type="http://schemas.openxmlformats.org/officeDocument/2006/relationships/video"/></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4.png" Type="http://schemas.openxmlformats.org/officeDocument/2006/relationships/image"/><Relationship Id="rId4" Target="../media/image35.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svg" Type="http://schemas.openxmlformats.org/officeDocument/2006/relationships/image"/><Relationship Id="rId2" Target="../media/image32.png" Type="http://schemas.openxmlformats.org/officeDocument/2006/relationships/image"/><Relationship Id="rId3" Target="../media/image36.png" Type="http://schemas.openxmlformats.org/officeDocument/2006/relationships/image"/><Relationship Id="rId4" Target="../media/image37.svg" Type="http://schemas.openxmlformats.org/officeDocument/2006/relationships/image"/><Relationship Id="rId5" Target="../media/image38.png" Type="http://schemas.openxmlformats.org/officeDocument/2006/relationships/image"/><Relationship Id="rId6" Target="../media/image39.svg" Type="http://schemas.openxmlformats.org/officeDocument/2006/relationships/image"/><Relationship Id="rId7" Target="../media/image40.png" Type="http://schemas.openxmlformats.org/officeDocument/2006/relationships/image"/><Relationship Id="rId8" Target="../media/image41.svg" Type="http://schemas.openxmlformats.org/officeDocument/2006/relationships/image"/><Relationship Id="rId9" Target="../media/image42.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svg" Type="http://schemas.openxmlformats.org/officeDocument/2006/relationships/image"/><Relationship Id="rId2" Target="../media/image32.png" Type="http://schemas.openxmlformats.org/officeDocument/2006/relationships/image"/><Relationship Id="rId3" Target="../media/image36.png" Type="http://schemas.openxmlformats.org/officeDocument/2006/relationships/image"/><Relationship Id="rId4" Target="../media/image37.svg" Type="http://schemas.openxmlformats.org/officeDocument/2006/relationships/image"/><Relationship Id="rId5" Target="../media/image38.png" Type="http://schemas.openxmlformats.org/officeDocument/2006/relationships/image"/><Relationship Id="rId6" Target="../media/image39.svg" Type="http://schemas.openxmlformats.org/officeDocument/2006/relationships/image"/><Relationship Id="rId7" Target="../media/image40.png" Type="http://schemas.openxmlformats.org/officeDocument/2006/relationships/image"/><Relationship Id="rId8" Target="../media/image41.svg" Type="http://schemas.openxmlformats.org/officeDocument/2006/relationships/image"/><Relationship Id="rId9" Target="../media/image42.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svg" Type="http://schemas.openxmlformats.org/officeDocument/2006/relationships/image"/><Relationship Id="rId2" Target="../media/image32.png" Type="http://schemas.openxmlformats.org/officeDocument/2006/relationships/image"/><Relationship Id="rId3" Target="../media/image36.png" Type="http://schemas.openxmlformats.org/officeDocument/2006/relationships/image"/><Relationship Id="rId4" Target="../media/image37.svg" Type="http://schemas.openxmlformats.org/officeDocument/2006/relationships/image"/><Relationship Id="rId5" Target="../media/image38.png" Type="http://schemas.openxmlformats.org/officeDocument/2006/relationships/image"/><Relationship Id="rId6" Target="../media/image39.svg" Type="http://schemas.openxmlformats.org/officeDocument/2006/relationships/image"/><Relationship Id="rId7" Target="../media/image40.png" Type="http://schemas.openxmlformats.org/officeDocument/2006/relationships/image"/><Relationship Id="rId8" Target="../media/image41.svg" Type="http://schemas.openxmlformats.org/officeDocument/2006/relationships/image"/><Relationship Id="rId9" Target="../media/image42.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44.png" Type="http://schemas.openxmlformats.org/officeDocument/2006/relationships/image"/><Relationship Id="rId4" Target="../media/image45.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7.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46.png" Type="http://schemas.openxmlformats.org/officeDocument/2006/relationships/image"/><Relationship Id="rId4" Target="../media/image47.svg" Type="http://schemas.openxmlformats.org/officeDocument/2006/relationships/image"/><Relationship Id="rId5" Target="../media/image48.png" Type="http://schemas.openxmlformats.org/officeDocument/2006/relationships/image"/><Relationship Id="rId6" Target="../media/image49.svg" Type="http://schemas.openxmlformats.org/officeDocument/2006/relationships/image"/><Relationship Id="rId7" Target="../media/image50.png" Type="http://schemas.openxmlformats.org/officeDocument/2006/relationships/image"/><Relationship Id="rId8" Target="../media/image51.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46.png" Type="http://schemas.openxmlformats.org/officeDocument/2006/relationships/image"/><Relationship Id="rId4" Target="../media/image47.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jpeg" Type="http://schemas.openxmlformats.org/officeDocument/2006/relationships/image"/><Relationship Id="rId3" Target="../media/image53.jpeg" Type="http://schemas.openxmlformats.org/officeDocument/2006/relationships/image"/><Relationship Id="rId4" Target="../media/image54.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48.png" Type="http://schemas.openxmlformats.org/officeDocument/2006/relationships/image"/><Relationship Id="rId4" Target="../media/image49.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jpeg" Type="http://schemas.openxmlformats.org/officeDocument/2006/relationships/image"/><Relationship Id="rId3" Target="../media/image56.jpeg" Type="http://schemas.openxmlformats.org/officeDocument/2006/relationships/image"/><Relationship Id="rId4" Target="../media/image57.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50.png" Type="http://schemas.openxmlformats.org/officeDocument/2006/relationships/image"/><Relationship Id="rId4" Target="../media/image51.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8.jpeg" Type="http://schemas.openxmlformats.org/officeDocument/2006/relationships/image"/><Relationship Id="rId3" Target="../media/image59.jpeg" Type="http://schemas.openxmlformats.org/officeDocument/2006/relationships/image"/><Relationship Id="rId4" Target="../media/image60.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jpeg" Type="http://schemas.openxmlformats.org/officeDocument/2006/relationships/image"/><Relationship Id="rId3" Target="../media/image32.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jpeg" Type="http://schemas.openxmlformats.org/officeDocument/2006/relationships/image"/><Relationship Id="rId3" Target="../media/image32.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62.png" Type="http://schemas.openxmlformats.org/officeDocument/2006/relationships/image"/><Relationship Id="rId4" Target="../media/image63.svg" Type="http://schemas.openxmlformats.org/officeDocument/2006/relationships/image"/><Relationship Id="rId5" Target="../media/image64.png" Type="http://schemas.openxmlformats.org/officeDocument/2006/relationships/image"/><Relationship Id="rId6" Target="../media/image65.svg" Type="http://schemas.openxmlformats.org/officeDocument/2006/relationships/image"/><Relationship Id="rId7" Target="../media/image66.png" Type="http://schemas.openxmlformats.org/officeDocument/2006/relationships/image"/><Relationship Id="rId8" Target="../media/image67.svg" Type="http://schemas.openxmlformats.org/officeDocument/2006/relationships/image"/><Relationship Id="rId9" Target="https://beaconhouse.org.uk/resources/" TargetMode="External" Type="http://schemas.openxmlformats.org/officeDocument/2006/relationships/hyperlink"/></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8.jpeg" Type="http://schemas.openxmlformats.org/officeDocument/2006/relationships/image"/><Relationship Id="rId4" Target="../media/image7.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8.jpe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9.jpeg" Type="http://schemas.openxmlformats.org/officeDocument/2006/relationships/image"/><Relationship Id="rId3" Target="../media/image70.jpeg" Type="http://schemas.openxmlformats.org/officeDocument/2006/relationships/image"/><Relationship Id="rId4" Target="../media/image71.jpeg" Type="http://schemas.openxmlformats.org/officeDocument/2006/relationships/image"/><Relationship Id="rId5" Target="../media/image72.png" Type="http://schemas.openxmlformats.org/officeDocument/2006/relationships/image"/><Relationship Id="rId6" Target="../media/image73.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9.jpeg" Type="http://schemas.openxmlformats.org/officeDocument/2006/relationships/image"/><Relationship Id="rId3" Target="../media/image70.jpeg" Type="http://schemas.openxmlformats.org/officeDocument/2006/relationships/image"/><Relationship Id="rId4" Target="../media/image71.jpeg" Type="http://schemas.openxmlformats.org/officeDocument/2006/relationships/image"/><Relationship Id="rId5" Target="../media/image72.png" Type="http://schemas.openxmlformats.org/officeDocument/2006/relationships/image"/><Relationship Id="rId6" Target="../media/image73.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9.jpeg" Type="http://schemas.openxmlformats.org/officeDocument/2006/relationships/image"/><Relationship Id="rId3" Target="../media/image70.jpeg" Type="http://schemas.openxmlformats.org/officeDocument/2006/relationships/image"/><Relationship Id="rId4" Target="../media/image71.jpeg" Type="http://schemas.openxmlformats.org/officeDocument/2006/relationships/image"/><Relationship Id="rId5" Target="../media/image72.png" Type="http://schemas.openxmlformats.org/officeDocument/2006/relationships/image"/><Relationship Id="rId6" Target="../media/image73.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4.png" Type="http://schemas.openxmlformats.org/officeDocument/2006/relationships/image"/><Relationship Id="rId3" Target="../media/image75.svg" Type="http://schemas.openxmlformats.org/officeDocument/2006/relationships/image"/><Relationship Id="rId4" Target="../media/image7.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8.jpe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9.jpeg" Type="http://schemas.openxmlformats.org/officeDocument/2006/relationships/image"/><Relationship Id="rId4" Target="../media/image7.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sv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7.pn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4.png" Type="http://schemas.openxmlformats.org/officeDocument/2006/relationships/image"/><Relationship Id="rId8" Target="../media/image15.svg" Type="http://schemas.openxmlformats.org/officeDocument/2006/relationships/image"/><Relationship Id="rId9" Target="../media/image16.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svg" Type="http://schemas.openxmlformats.org/officeDocument/2006/relationships/image"/><Relationship Id="rId11" Target="../media/image18.png" Type="http://schemas.openxmlformats.org/officeDocument/2006/relationships/image"/><Relationship Id="rId12" Target="../media/image19.svg" Type="http://schemas.openxmlformats.org/officeDocument/2006/relationships/image"/><Relationship Id="rId13" Target="../media/image20.png" Type="http://schemas.openxmlformats.org/officeDocument/2006/relationships/image"/><Relationship Id="rId14" Target="../media/image21.sv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7.pn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4.png" Type="http://schemas.openxmlformats.org/officeDocument/2006/relationships/image"/><Relationship Id="rId8" Target="../media/image15.svg" Type="http://schemas.openxmlformats.org/officeDocument/2006/relationships/image"/><Relationship Id="rId9" Target="../media/image16.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https://www.youtube.com/watch?v=T3Vtza1V8Mk" TargetMode="External" Type="http://schemas.openxmlformats.org/officeDocument/2006/relationships/video"/></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svg" Type="http://schemas.openxmlformats.org/officeDocument/2006/relationships/image"/><Relationship Id="rId11" Target="../media/image18.png" Type="http://schemas.openxmlformats.org/officeDocument/2006/relationships/image"/><Relationship Id="rId12" Target="../media/image19.svg" Type="http://schemas.openxmlformats.org/officeDocument/2006/relationships/image"/><Relationship Id="rId13" Target="../media/image20.png" Type="http://schemas.openxmlformats.org/officeDocument/2006/relationships/image"/><Relationship Id="rId14" Target="../media/image21.svg" Type="http://schemas.openxmlformats.org/officeDocument/2006/relationships/image"/><Relationship Id="rId15" Target="../media/image23.png" Type="http://schemas.openxmlformats.org/officeDocument/2006/relationships/image"/><Relationship Id="rId16" Target="../media/image24.svg" Type="http://schemas.openxmlformats.org/officeDocument/2006/relationships/image"/><Relationship Id="rId17" Target="../media/image25.png" Type="http://schemas.openxmlformats.org/officeDocument/2006/relationships/image"/><Relationship Id="rId18" Target="../media/image26.svg" Type="http://schemas.openxmlformats.org/officeDocument/2006/relationships/image"/><Relationship Id="rId2" Target="../media/image10.png" Type="http://schemas.openxmlformats.org/officeDocument/2006/relationships/image"/><Relationship Id="rId3" Target="../media/image11.svg" Type="http://schemas.openxmlformats.org/officeDocument/2006/relationships/image"/><Relationship Id="rId4" Target="../media/image7.pn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4.png" Type="http://schemas.openxmlformats.org/officeDocument/2006/relationships/image"/><Relationship Id="rId8" Target="../media/image15.svg" Type="http://schemas.openxmlformats.org/officeDocument/2006/relationships/image"/><Relationship Id="rId9" Target="../media/image16.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414000" y="0"/>
            <a:ext cx="7874000" cy="10287000"/>
          </a:xfrm>
          <a:custGeom>
            <a:avLst/>
            <a:gdLst/>
            <a:ahLst/>
            <a:cxnLst/>
            <a:rect r="r" b="b" t="t" l="l"/>
            <a:pathLst>
              <a:path h="10287000" w="7874000">
                <a:moveTo>
                  <a:pt x="0" y="0"/>
                </a:moveTo>
                <a:lnTo>
                  <a:pt x="7874000" y="0"/>
                </a:lnTo>
                <a:lnTo>
                  <a:pt x="7874000" y="10287000"/>
                </a:lnTo>
                <a:lnTo>
                  <a:pt x="0" y="10287000"/>
                </a:lnTo>
                <a:lnTo>
                  <a:pt x="0" y="0"/>
                </a:lnTo>
                <a:close/>
              </a:path>
            </a:pathLst>
          </a:custGeom>
          <a:blipFill>
            <a:blip r:embed="rId2"/>
            <a:stretch>
              <a:fillRect l="-48045" t="0" r="-48045" b="0"/>
            </a:stretch>
          </a:blipFill>
        </p:spPr>
      </p:sp>
      <p:grpSp>
        <p:nvGrpSpPr>
          <p:cNvPr name="Group 3" id="3"/>
          <p:cNvGrpSpPr/>
          <p:nvPr/>
        </p:nvGrpSpPr>
        <p:grpSpPr>
          <a:xfrm rot="0">
            <a:off x="0" y="7698968"/>
            <a:ext cx="18288000" cy="2585159"/>
            <a:chOff x="0" y="0"/>
            <a:chExt cx="8239497" cy="1164721"/>
          </a:xfrm>
        </p:grpSpPr>
        <p:sp>
          <p:nvSpPr>
            <p:cNvPr name="Freeform 4" id="4"/>
            <p:cNvSpPr/>
            <p:nvPr/>
          </p:nvSpPr>
          <p:spPr>
            <a:xfrm flipH="false" flipV="false" rot="0">
              <a:off x="0" y="0"/>
              <a:ext cx="8239496" cy="1164720"/>
            </a:xfrm>
            <a:custGeom>
              <a:avLst/>
              <a:gdLst/>
              <a:ahLst/>
              <a:cxnLst/>
              <a:rect r="r" b="b" t="t" l="l"/>
              <a:pathLst>
                <a:path h="1164720" w="8239496">
                  <a:moveTo>
                    <a:pt x="0" y="0"/>
                  </a:moveTo>
                  <a:lnTo>
                    <a:pt x="8239496" y="0"/>
                  </a:lnTo>
                  <a:lnTo>
                    <a:pt x="8239496" y="1164720"/>
                  </a:lnTo>
                  <a:lnTo>
                    <a:pt x="0" y="1164720"/>
                  </a:lnTo>
                  <a:close/>
                </a:path>
              </a:pathLst>
            </a:custGeom>
            <a:solidFill>
              <a:srgbClr val="3B51A3"/>
            </a:solidFill>
          </p:spPr>
        </p:sp>
        <p:sp>
          <p:nvSpPr>
            <p:cNvPr name="TextBox 5" id="5"/>
            <p:cNvSpPr txBox="true"/>
            <p:nvPr/>
          </p:nvSpPr>
          <p:spPr>
            <a:xfrm>
              <a:off x="0" y="-19050"/>
              <a:ext cx="8239497" cy="1183771"/>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6" id="6"/>
          <p:cNvSpPr/>
          <p:nvPr/>
        </p:nvSpPr>
        <p:spPr>
          <a:xfrm flipH="true" flipV="false" rot="-2700000">
            <a:off x="-2467326" y="7819980"/>
            <a:ext cx="5447095" cy="3629127"/>
          </a:xfrm>
          <a:custGeom>
            <a:avLst/>
            <a:gdLst/>
            <a:ahLst/>
            <a:cxnLst/>
            <a:rect r="r" b="b" t="t" l="l"/>
            <a:pathLst>
              <a:path h="3629127" w="5447095">
                <a:moveTo>
                  <a:pt x="5447095" y="0"/>
                </a:moveTo>
                <a:lnTo>
                  <a:pt x="0" y="0"/>
                </a:lnTo>
                <a:lnTo>
                  <a:pt x="0" y="3629127"/>
                </a:lnTo>
                <a:lnTo>
                  <a:pt x="5447095" y="3629127"/>
                </a:lnTo>
                <a:lnTo>
                  <a:pt x="5447095"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true" flipV="false" rot="0">
            <a:off x="-6303146" y="-24919024"/>
            <a:ext cx="25603007" cy="25688865"/>
          </a:xfrm>
          <a:custGeom>
            <a:avLst/>
            <a:gdLst/>
            <a:ahLst/>
            <a:cxnLst/>
            <a:rect r="r" b="b" t="t" l="l"/>
            <a:pathLst>
              <a:path h="25688865" w="25603007">
                <a:moveTo>
                  <a:pt x="25603007" y="0"/>
                </a:moveTo>
                <a:lnTo>
                  <a:pt x="0" y="0"/>
                </a:lnTo>
                <a:lnTo>
                  <a:pt x="0" y="25688865"/>
                </a:lnTo>
                <a:lnTo>
                  <a:pt x="25603007" y="25688865"/>
                </a:lnTo>
                <a:lnTo>
                  <a:pt x="25603007"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3520750" y="8598195"/>
            <a:ext cx="4380600" cy="1453560"/>
          </a:xfrm>
          <a:custGeom>
            <a:avLst/>
            <a:gdLst/>
            <a:ahLst/>
            <a:cxnLst/>
            <a:rect r="r" b="b" t="t" l="l"/>
            <a:pathLst>
              <a:path h="1453560" w="4380600">
                <a:moveTo>
                  <a:pt x="0" y="0"/>
                </a:moveTo>
                <a:lnTo>
                  <a:pt x="4380600" y="0"/>
                </a:lnTo>
                <a:lnTo>
                  <a:pt x="4380600" y="1453560"/>
                </a:lnTo>
                <a:lnTo>
                  <a:pt x="0" y="1453560"/>
                </a:lnTo>
                <a:lnTo>
                  <a:pt x="0" y="0"/>
                </a:lnTo>
                <a:close/>
              </a:path>
            </a:pathLst>
          </a:custGeom>
          <a:blipFill>
            <a:blip r:embed="rId7"/>
            <a:stretch>
              <a:fillRect l="0" t="0" r="0" b="0"/>
            </a:stretch>
          </a:blipFill>
        </p:spPr>
      </p:sp>
      <p:sp>
        <p:nvSpPr>
          <p:cNvPr name="TextBox 9" id="9"/>
          <p:cNvSpPr txBox="true"/>
          <p:nvPr/>
        </p:nvSpPr>
        <p:spPr>
          <a:xfrm rot="0">
            <a:off x="791592" y="2644995"/>
            <a:ext cx="8839200" cy="3350270"/>
          </a:xfrm>
          <a:prstGeom prst="rect">
            <a:avLst/>
          </a:prstGeom>
        </p:spPr>
        <p:txBody>
          <a:bodyPr anchor="t" rtlCol="false" tIns="0" lIns="0" bIns="0" rIns="0">
            <a:spAutoFit/>
          </a:bodyPr>
          <a:lstStyle/>
          <a:p>
            <a:pPr algn="l">
              <a:lnSpc>
                <a:spcPts val="12650"/>
              </a:lnSpc>
            </a:pPr>
            <a:r>
              <a:rPr lang="en-US" sz="12650" spc="366">
                <a:solidFill>
                  <a:srgbClr val="3B51A3"/>
                </a:solidFill>
                <a:latin typeface="Filson Soft 1"/>
              </a:rPr>
              <a:t>AGPT SESSION 4</a:t>
            </a:r>
          </a:p>
        </p:txBody>
      </p:sp>
      <p:sp>
        <p:nvSpPr>
          <p:cNvPr name="TextBox 10" id="10"/>
          <p:cNvSpPr txBox="true"/>
          <p:nvPr/>
        </p:nvSpPr>
        <p:spPr>
          <a:xfrm rot="0">
            <a:off x="3149600" y="8813632"/>
            <a:ext cx="5994400" cy="384406"/>
          </a:xfrm>
          <a:prstGeom prst="rect">
            <a:avLst/>
          </a:prstGeom>
        </p:spPr>
        <p:txBody>
          <a:bodyPr anchor="t" rtlCol="false" tIns="0" lIns="0" bIns="0" rIns="0">
            <a:spAutoFit/>
          </a:bodyPr>
          <a:lstStyle/>
          <a:p>
            <a:pPr algn="l">
              <a:lnSpc>
                <a:spcPts val="2759"/>
              </a:lnSpc>
            </a:pPr>
            <a:r>
              <a:rPr lang="en-US" sz="2759" spc="80">
                <a:solidFill>
                  <a:srgbClr val="FFFFFF"/>
                </a:solidFill>
                <a:latin typeface="Filson Soft 2"/>
              </a:rPr>
              <a:t>Trainer Name and Credentials</a:t>
            </a:r>
          </a:p>
        </p:txBody>
      </p:sp>
      <p:grpSp>
        <p:nvGrpSpPr>
          <p:cNvPr name="Group 11" id="11"/>
          <p:cNvGrpSpPr/>
          <p:nvPr/>
        </p:nvGrpSpPr>
        <p:grpSpPr>
          <a:xfrm rot="0">
            <a:off x="0" y="-2292839"/>
            <a:ext cx="18288000" cy="2585159"/>
            <a:chOff x="0" y="0"/>
            <a:chExt cx="8239497" cy="1164721"/>
          </a:xfrm>
        </p:grpSpPr>
        <p:sp>
          <p:nvSpPr>
            <p:cNvPr name="Freeform 12" id="12"/>
            <p:cNvSpPr/>
            <p:nvPr/>
          </p:nvSpPr>
          <p:spPr>
            <a:xfrm flipH="false" flipV="false" rot="0">
              <a:off x="0" y="0"/>
              <a:ext cx="8239496" cy="1164720"/>
            </a:xfrm>
            <a:custGeom>
              <a:avLst/>
              <a:gdLst/>
              <a:ahLst/>
              <a:cxnLst/>
              <a:rect r="r" b="b" t="t" l="l"/>
              <a:pathLst>
                <a:path h="1164720" w="8239496">
                  <a:moveTo>
                    <a:pt x="0" y="0"/>
                  </a:moveTo>
                  <a:lnTo>
                    <a:pt x="8239496" y="0"/>
                  </a:lnTo>
                  <a:lnTo>
                    <a:pt x="8239496" y="1164720"/>
                  </a:lnTo>
                  <a:lnTo>
                    <a:pt x="0" y="1164720"/>
                  </a:lnTo>
                  <a:close/>
                </a:path>
              </a:pathLst>
            </a:custGeom>
            <a:solidFill>
              <a:srgbClr val="3B51A3"/>
            </a:solidFill>
          </p:spPr>
        </p:sp>
        <p:sp>
          <p:nvSpPr>
            <p:cNvPr name="TextBox 13" id="13"/>
            <p:cNvSpPr txBox="true"/>
            <p:nvPr/>
          </p:nvSpPr>
          <p:spPr>
            <a:xfrm>
              <a:off x="0" y="-19050"/>
              <a:ext cx="8239497" cy="1183771"/>
            </a:xfrm>
            <a:prstGeom prst="rect">
              <a:avLst/>
            </a:prstGeom>
          </p:spPr>
          <p:txBody>
            <a:bodyPr anchor="ctr" rtlCol="false" tIns="29696" lIns="29696" bIns="29696" rIns="29696"/>
            <a:lstStyle/>
            <a:p>
              <a:pPr algn="ctr">
                <a:lnSpc>
                  <a:spcPts val="1554"/>
                </a:lnSpc>
              </a:pPr>
            </a:p>
            <a:p>
              <a:pPr algn="ctr">
                <a:lnSpc>
                  <a:spcPts val="1554"/>
                </a:lnSpc>
              </a:pP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FDFC"/>
        </a:solidFill>
      </p:bgPr>
    </p:bg>
    <p:spTree>
      <p:nvGrpSpPr>
        <p:cNvPr id="1" name=""/>
        <p:cNvGrpSpPr/>
        <p:nvPr/>
      </p:nvGrpSpPr>
      <p:grpSpPr>
        <a:xfrm>
          <a:off x="0" y="0"/>
          <a:ext cx="0" cy="0"/>
          <a:chOff x="0" y="0"/>
          <a:chExt cx="0" cy="0"/>
        </a:xfrm>
      </p:grpSpPr>
      <p:grpSp>
        <p:nvGrpSpPr>
          <p:cNvPr name="Group 2" id="2"/>
          <p:cNvGrpSpPr/>
          <p:nvPr/>
        </p:nvGrpSpPr>
        <p:grpSpPr>
          <a:xfrm rot="-5400000">
            <a:off x="1308248" y="5551700"/>
            <a:ext cx="3972343" cy="5015715"/>
            <a:chOff x="0" y="0"/>
            <a:chExt cx="423209" cy="534368"/>
          </a:xfrm>
        </p:grpSpPr>
        <p:sp>
          <p:nvSpPr>
            <p:cNvPr name="Freeform 3" id="3"/>
            <p:cNvSpPr/>
            <p:nvPr/>
          </p:nvSpPr>
          <p:spPr>
            <a:xfrm flipH="false" flipV="false" rot="0">
              <a:off x="0" y="0"/>
              <a:ext cx="423209" cy="534368"/>
            </a:xfrm>
            <a:custGeom>
              <a:avLst/>
              <a:gdLst/>
              <a:ahLst/>
              <a:cxnLst/>
              <a:rect r="r" b="b" t="t" l="l"/>
              <a:pathLst>
                <a:path h="534368" w="423209">
                  <a:moveTo>
                    <a:pt x="0" y="0"/>
                  </a:moveTo>
                  <a:lnTo>
                    <a:pt x="423209" y="0"/>
                  </a:lnTo>
                  <a:lnTo>
                    <a:pt x="423209" y="534368"/>
                  </a:lnTo>
                  <a:lnTo>
                    <a:pt x="0" y="534368"/>
                  </a:lnTo>
                  <a:close/>
                </a:path>
              </a:pathLst>
            </a:custGeom>
            <a:solidFill>
              <a:srgbClr val="3B51A3"/>
            </a:solidFill>
          </p:spPr>
        </p:sp>
        <p:sp>
          <p:nvSpPr>
            <p:cNvPr name="TextBox 4" id="4"/>
            <p:cNvSpPr txBox="true"/>
            <p:nvPr/>
          </p:nvSpPr>
          <p:spPr>
            <a:xfrm>
              <a:off x="0" y="19050"/>
              <a:ext cx="423209" cy="515318"/>
            </a:xfrm>
            <a:prstGeom prst="rect">
              <a:avLst/>
            </a:prstGeom>
          </p:spPr>
          <p:txBody>
            <a:bodyPr anchor="ctr" rtlCol="false" tIns="53434" lIns="53434" bIns="53434" rIns="53434"/>
            <a:lstStyle/>
            <a:p>
              <a:pPr algn="ctr">
                <a:lnSpc>
                  <a:spcPts val="2419"/>
                </a:lnSpc>
              </a:pPr>
            </a:p>
          </p:txBody>
        </p:sp>
      </p:grpSp>
      <p:grpSp>
        <p:nvGrpSpPr>
          <p:cNvPr name="Group 5" id="5"/>
          <p:cNvGrpSpPr/>
          <p:nvPr/>
        </p:nvGrpSpPr>
        <p:grpSpPr>
          <a:xfrm rot="-5400000">
            <a:off x="7170109" y="5551700"/>
            <a:ext cx="3972343" cy="5015715"/>
            <a:chOff x="0" y="0"/>
            <a:chExt cx="423209" cy="534368"/>
          </a:xfrm>
        </p:grpSpPr>
        <p:sp>
          <p:nvSpPr>
            <p:cNvPr name="Freeform 6" id="6"/>
            <p:cNvSpPr/>
            <p:nvPr/>
          </p:nvSpPr>
          <p:spPr>
            <a:xfrm flipH="false" flipV="false" rot="0">
              <a:off x="0" y="0"/>
              <a:ext cx="423209" cy="534368"/>
            </a:xfrm>
            <a:custGeom>
              <a:avLst/>
              <a:gdLst/>
              <a:ahLst/>
              <a:cxnLst/>
              <a:rect r="r" b="b" t="t" l="l"/>
              <a:pathLst>
                <a:path h="534368" w="423209">
                  <a:moveTo>
                    <a:pt x="0" y="0"/>
                  </a:moveTo>
                  <a:lnTo>
                    <a:pt x="423209" y="0"/>
                  </a:lnTo>
                  <a:lnTo>
                    <a:pt x="423209" y="534368"/>
                  </a:lnTo>
                  <a:lnTo>
                    <a:pt x="0" y="534368"/>
                  </a:lnTo>
                  <a:close/>
                </a:path>
              </a:pathLst>
            </a:custGeom>
            <a:solidFill>
              <a:srgbClr val="3B51A3"/>
            </a:solidFill>
          </p:spPr>
        </p:sp>
        <p:sp>
          <p:nvSpPr>
            <p:cNvPr name="TextBox 7" id="7"/>
            <p:cNvSpPr txBox="true"/>
            <p:nvPr/>
          </p:nvSpPr>
          <p:spPr>
            <a:xfrm>
              <a:off x="0" y="19050"/>
              <a:ext cx="423209" cy="515318"/>
            </a:xfrm>
            <a:prstGeom prst="rect">
              <a:avLst/>
            </a:prstGeom>
          </p:spPr>
          <p:txBody>
            <a:bodyPr anchor="ctr" rtlCol="false" tIns="53434" lIns="53434" bIns="53434" rIns="53434"/>
            <a:lstStyle/>
            <a:p>
              <a:pPr algn="ctr">
                <a:lnSpc>
                  <a:spcPts val="2419"/>
                </a:lnSpc>
              </a:pPr>
            </a:p>
          </p:txBody>
        </p:sp>
      </p:grpSp>
      <p:grpSp>
        <p:nvGrpSpPr>
          <p:cNvPr name="Group 8" id="8"/>
          <p:cNvGrpSpPr/>
          <p:nvPr/>
        </p:nvGrpSpPr>
        <p:grpSpPr>
          <a:xfrm rot="0">
            <a:off x="12511864" y="2206427"/>
            <a:ext cx="5040277" cy="4173934"/>
            <a:chOff x="0" y="0"/>
            <a:chExt cx="10744200" cy="8897443"/>
          </a:xfrm>
        </p:grpSpPr>
        <p:sp>
          <p:nvSpPr>
            <p:cNvPr name="Freeform 9" id="9"/>
            <p:cNvSpPr/>
            <p:nvPr/>
          </p:nvSpPr>
          <p:spPr>
            <a:xfrm flipH="false" flipV="false" rot="0">
              <a:off x="0" y="0"/>
              <a:ext cx="10744200" cy="8897443"/>
            </a:xfrm>
            <a:custGeom>
              <a:avLst/>
              <a:gdLst/>
              <a:ahLst/>
              <a:cxnLst/>
              <a:rect r="r" b="b" t="t" l="l"/>
              <a:pathLst>
                <a:path h="8897443" w="10744200">
                  <a:moveTo>
                    <a:pt x="5372100" y="0"/>
                  </a:moveTo>
                  <a:cubicBezTo>
                    <a:pt x="8338820" y="0"/>
                    <a:pt x="10744200" y="1991248"/>
                    <a:pt x="10744200" y="4448721"/>
                  </a:cubicBezTo>
                  <a:cubicBezTo>
                    <a:pt x="10744200" y="6906196"/>
                    <a:pt x="8338820" y="8897443"/>
                    <a:pt x="5372100" y="8897443"/>
                  </a:cubicBezTo>
                  <a:cubicBezTo>
                    <a:pt x="2405380" y="8897443"/>
                    <a:pt x="0" y="6906196"/>
                    <a:pt x="0" y="4448721"/>
                  </a:cubicBezTo>
                  <a:cubicBezTo>
                    <a:pt x="0" y="1991248"/>
                    <a:pt x="2405380" y="0"/>
                    <a:pt x="5372100" y="0"/>
                  </a:cubicBezTo>
                  <a:close/>
                </a:path>
              </a:pathLst>
            </a:custGeom>
            <a:blipFill>
              <a:blip r:embed="rId2"/>
              <a:stretch>
                <a:fillRect l="-12108" t="0" r="-12108" b="0"/>
              </a:stretch>
            </a:blipFill>
          </p:spPr>
        </p:sp>
      </p:grpSp>
      <p:grpSp>
        <p:nvGrpSpPr>
          <p:cNvPr name="Group 10" id="10"/>
          <p:cNvGrpSpPr/>
          <p:nvPr/>
        </p:nvGrpSpPr>
        <p:grpSpPr>
          <a:xfrm rot="-5400000">
            <a:off x="13033550" y="5551700"/>
            <a:ext cx="3972343" cy="5015715"/>
            <a:chOff x="0" y="0"/>
            <a:chExt cx="423209" cy="534368"/>
          </a:xfrm>
        </p:grpSpPr>
        <p:sp>
          <p:nvSpPr>
            <p:cNvPr name="Freeform 11" id="11"/>
            <p:cNvSpPr/>
            <p:nvPr/>
          </p:nvSpPr>
          <p:spPr>
            <a:xfrm flipH="false" flipV="false" rot="0">
              <a:off x="0" y="0"/>
              <a:ext cx="423209" cy="534368"/>
            </a:xfrm>
            <a:custGeom>
              <a:avLst/>
              <a:gdLst/>
              <a:ahLst/>
              <a:cxnLst/>
              <a:rect r="r" b="b" t="t" l="l"/>
              <a:pathLst>
                <a:path h="534368" w="423209">
                  <a:moveTo>
                    <a:pt x="0" y="0"/>
                  </a:moveTo>
                  <a:lnTo>
                    <a:pt x="423209" y="0"/>
                  </a:lnTo>
                  <a:lnTo>
                    <a:pt x="423209" y="534368"/>
                  </a:lnTo>
                  <a:lnTo>
                    <a:pt x="0" y="534368"/>
                  </a:lnTo>
                  <a:close/>
                </a:path>
              </a:pathLst>
            </a:custGeom>
            <a:solidFill>
              <a:srgbClr val="3B51A3"/>
            </a:solidFill>
          </p:spPr>
        </p:sp>
        <p:sp>
          <p:nvSpPr>
            <p:cNvPr name="TextBox 12" id="12"/>
            <p:cNvSpPr txBox="true"/>
            <p:nvPr/>
          </p:nvSpPr>
          <p:spPr>
            <a:xfrm>
              <a:off x="0" y="19050"/>
              <a:ext cx="423209" cy="515318"/>
            </a:xfrm>
            <a:prstGeom prst="rect">
              <a:avLst/>
            </a:prstGeom>
          </p:spPr>
          <p:txBody>
            <a:bodyPr anchor="ctr" rtlCol="false" tIns="53434" lIns="53434" bIns="53434" rIns="53434"/>
            <a:lstStyle/>
            <a:p>
              <a:pPr algn="ctr">
                <a:lnSpc>
                  <a:spcPts val="2419"/>
                </a:lnSpc>
              </a:pPr>
            </a:p>
          </p:txBody>
        </p:sp>
      </p:grpSp>
      <p:grpSp>
        <p:nvGrpSpPr>
          <p:cNvPr name="Group 13" id="13"/>
          <p:cNvGrpSpPr/>
          <p:nvPr/>
        </p:nvGrpSpPr>
        <p:grpSpPr>
          <a:xfrm rot="0">
            <a:off x="6660162" y="2319657"/>
            <a:ext cx="5040277" cy="4173934"/>
            <a:chOff x="0" y="0"/>
            <a:chExt cx="10744200" cy="8897443"/>
          </a:xfrm>
        </p:grpSpPr>
        <p:sp>
          <p:nvSpPr>
            <p:cNvPr name="Freeform 14" id="14"/>
            <p:cNvSpPr/>
            <p:nvPr/>
          </p:nvSpPr>
          <p:spPr>
            <a:xfrm flipH="false" flipV="false" rot="0">
              <a:off x="0" y="0"/>
              <a:ext cx="10744200" cy="8897443"/>
            </a:xfrm>
            <a:custGeom>
              <a:avLst/>
              <a:gdLst/>
              <a:ahLst/>
              <a:cxnLst/>
              <a:rect r="r" b="b" t="t" l="l"/>
              <a:pathLst>
                <a:path h="8897443" w="10744200">
                  <a:moveTo>
                    <a:pt x="5372100" y="0"/>
                  </a:moveTo>
                  <a:cubicBezTo>
                    <a:pt x="8338820" y="0"/>
                    <a:pt x="10744200" y="1991248"/>
                    <a:pt x="10744200" y="4448721"/>
                  </a:cubicBezTo>
                  <a:cubicBezTo>
                    <a:pt x="10744200" y="6906196"/>
                    <a:pt x="8338820" y="8897443"/>
                    <a:pt x="5372100" y="8897443"/>
                  </a:cubicBezTo>
                  <a:cubicBezTo>
                    <a:pt x="2405380" y="8897443"/>
                    <a:pt x="0" y="6906196"/>
                    <a:pt x="0" y="4448721"/>
                  </a:cubicBezTo>
                  <a:cubicBezTo>
                    <a:pt x="0" y="1991248"/>
                    <a:pt x="2405380" y="0"/>
                    <a:pt x="5372100" y="0"/>
                  </a:cubicBezTo>
                  <a:close/>
                </a:path>
              </a:pathLst>
            </a:custGeom>
            <a:blipFill>
              <a:blip r:embed="rId3"/>
              <a:stretch>
                <a:fillRect l="-10415" t="0" r="0" b="0"/>
              </a:stretch>
            </a:blipFill>
          </p:spPr>
        </p:sp>
      </p:grpSp>
      <p:grpSp>
        <p:nvGrpSpPr>
          <p:cNvPr name="Group 15" id="15"/>
          <p:cNvGrpSpPr/>
          <p:nvPr/>
        </p:nvGrpSpPr>
        <p:grpSpPr>
          <a:xfrm rot="0">
            <a:off x="774281" y="2319657"/>
            <a:ext cx="5040277" cy="4173934"/>
            <a:chOff x="0" y="0"/>
            <a:chExt cx="10744200" cy="8897443"/>
          </a:xfrm>
        </p:grpSpPr>
        <p:sp>
          <p:nvSpPr>
            <p:cNvPr name="Freeform 16" id="16"/>
            <p:cNvSpPr/>
            <p:nvPr/>
          </p:nvSpPr>
          <p:spPr>
            <a:xfrm flipH="false" flipV="false" rot="0">
              <a:off x="0" y="0"/>
              <a:ext cx="10744200" cy="8897443"/>
            </a:xfrm>
            <a:custGeom>
              <a:avLst/>
              <a:gdLst/>
              <a:ahLst/>
              <a:cxnLst/>
              <a:rect r="r" b="b" t="t" l="l"/>
              <a:pathLst>
                <a:path h="8897443" w="10744200">
                  <a:moveTo>
                    <a:pt x="5372100" y="0"/>
                  </a:moveTo>
                  <a:cubicBezTo>
                    <a:pt x="8338820" y="0"/>
                    <a:pt x="10744200" y="1991248"/>
                    <a:pt x="10744200" y="4448721"/>
                  </a:cubicBezTo>
                  <a:cubicBezTo>
                    <a:pt x="10744200" y="6906196"/>
                    <a:pt x="8338820" y="8897443"/>
                    <a:pt x="5372100" y="8897443"/>
                  </a:cubicBezTo>
                  <a:cubicBezTo>
                    <a:pt x="2405380" y="8897443"/>
                    <a:pt x="0" y="6906196"/>
                    <a:pt x="0" y="4448721"/>
                  </a:cubicBezTo>
                  <a:cubicBezTo>
                    <a:pt x="0" y="1991248"/>
                    <a:pt x="2405380" y="0"/>
                    <a:pt x="5372100" y="0"/>
                  </a:cubicBezTo>
                  <a:close/>
                </a:path>
              </a:pathLst>
            </a:custGeom>
            <a:blipFill>
              <a:blip r:embed="rId4"/>
              <a:stretch>
                <a:fillRect l="-16582" t="0" r="-7712" b="0"/>
              </a:stretch>
            </a:blipFill>
          </p:spPr>
        </p:sp>
      </p:grpSp>
      <p:sp>
        <p:nvSpPr>
          <p:cNvPr name="Freeform 17" id="17"/>
          <p:cNvSpPr/>
          <p:nvPr/>
        </p:nvSpPr>
        <p:spPr>
          <a:xfrm flipH="false" flipV="false" rot="0">
            <a:off x="17636576" y="9140700"/>
            <a:ext cx="527599" cy="920256"/>
          </a:xfrm>
          <a:custGeom>
            <a:avLst/>
            <a:gdLst/>
            <a:ahLst/>
            <a:cxnLst/>
            <a:rect r="r" b="b" t="t" l="l"/>
            <a:pathLst>
              <a:path h="920256" w="527599">
                <a:moveTo>
                  <a:pt x="0" y="0"/>
                </a:moveTo>
                <a:lnTo>
                  <a:pt x="527599" y="0"/>
                </a:lnTo>
                <a:lnTo>
                  <a:pt x="527599" y="920257"/>
                </a:lnTo>
                <a:lnTo>
                  <a:pt x="0" y="920257"/>
                </a:lnTo>
                <a:lnTo>
                  <a:pt x="0" y="0"/>
                </a:lnTo>
                <a:close/>
              </a:path>
            </a:pathLst>
          </a:custGeom>
          <a:blipFill>
            <a:blip r:embed="rId5"/>
            <a:stretch>
              <a:fillRect l="0" t="0" r="0" b="0"/>
            </a:stretch>
          </a:blipFill>
        </p:spPr>
      </p:sp>
      <p:sp>
        <p:nvSpPr>
          <p:cNvPr name="TextBox 18" id="18"/>
          <p:cNvSpPr txBox="true"/>
          <p:nvPr/>
        </p:nvSpPr>
        <p:spPr>
          <a:xfrm rot="0">
            <a:off x="6857300" y="6678781"/>
            <a:ext cx="4511704" cy="4542790"/>
          </a:xfrm>
          <a:prstGeom prst="rect">
            <a:avLst/>
          </a:prstGeom>
        </p:spPr>
        <p:txBody>
          <a:bodyPr anchor="t" rtlCol="false" tIns="0" lIns="0" bIns="0" rIns="0">
            <a:spAutoFit/>
          </a:bodyPr>
          <a:lstStyle/>
          <a:p>
            <a:pPr algn="ctr">
              <a:lnSpc>
                <a:spcPts val="3245"/>
              </a:lnSpc>
            </a:pPr>
            <a:r>
              <a:rPr lang="en-US" sz="2950">
                <a:solidFill>
                  <a:srgbClr val="F5F1ED"/>
                </a:solidFill>
                <a:latin typeface="Filson Soft 2"/>
              </a:rPr>
              <a:t>Teens subjected to corporal discipline in their childhood, show increased activation of anxiety when they perceive they are making a mistake. </a:t>
            </a:r>
          </a:p>
          <a:p>
            <a:pPr algn="l">
              <a:lnSpc>
                <a:spcPts val="3245"/>
              </a:lnSpc>
            </a:pPr>
          </a:p>
          <a:p>
            <a:pPr algn="l">
              <a:lnSpc>
                <a:spcPts val="3245"/>
              </a:lnSpc>
            </a:pPr>
          </a:p>
          <a:p>
            <a:pPr algn="l">
              <a:lnSpc>
                <a:spcPts val="3245"/>
              </a:lnSpc>
            </a:pPr>
            <a:r>
              <a:rPr lang="en-US" sz="2950">
                <a:solidFill>
                  <a:srgbClr val="F5F1ED"/>
                </a:solidFill>
                <a:latin typeface="Filson Soft 2"/>
              </a:rPr>
              <a:t> </a:t>
            </a:r>
          </a:p>
          <a:p>
            <a:pPr algn="l">
              <a:lnSpc>
                <a:spcPts val="3245"/>
              </a:lnSpc>
            </a:pPr>
          </a:p>
        </p:txBody>
      </p:sp>
      <p:sp>
        <p:nvSpPr>
          <p:cNvPr name="TextBox 19" id="19"/>
          <p:cNvSpPr txBox="true"/>
          <p:nvPr/>
        </p:nvSpPr>
        <p:spPr>
          <a:xfrm rot="0">
            <a:off x="903760" y="7411571"/>
            <a:ext cx="4896939" cy="1266128"/>
          </a:xfrm>
          <a:prstGeom prst="rect">
            <a:avLst/>
          </a:prstGeom>
        </p:spPr>
        <p:txBody>
          <a:bodyPr anchor="t" rtlCol="false" tIns="0" lIns="0" bIns="0" rIns="0">
            <a:spAutoFit/>
          </a:bodyPr>
          <a:lstStyle/>
          <a:p>
            <a:pPr algn="ctr">
              <a:lnSpc>
                <a:spcPts val="3239"/>
              </a:lnSpc>
            </a:pPr>
            <a:r>
              <a:rPr lang="en-US" sz="2945">
                <a:solidFill>
                  <a:srgbClr val="F5F1ED"/>
                </a:solidFill>
                <a:latin typeface="Filson Soft 2"/>
              </a:rPr>
              <a:t>“Spanking is associated with...higher levels of subsequent aggression.”</a:t>
            </a:r>
          </a:p>
        </p:txBody>
      </p:sp>
      <p:sp>
        <p:nvSpPr>
          <p:cNvPr name="TextBox 20" id="20"/>
          <p:cNvSpPr txBox="true"/>
          <p:nvPr/>
        </p:nvSpPr>
        <p:spPr>
          <a:xfrm rot="0">
            <a:off x="0" y="127866"/>
            <a:ext cx="18288000" cy="1706882"/>
          </a:xfrm>
          <a:prstGeom prst="rect">
            <a:avLst/>
          </a:prstGeom>
        </p:spPr>
        <p:txBody>
          <a:bodyPr anchor="t" rtlCol="false" tIns="0" lIns="0" bIns="0" rIns="0">
            <a:spAutoFit/>
          </a:bodyPr>
          <a:lstStyle/>
          <a:p>
            <a:pPr algn="ctr">
              <a:lnSpc>
                <a:spcPts val="6719"/>
              </a:lnSpc>
            </a:pPr>
            <a:r>
              <a:rPr lang="en-US" sz="4799">
                <a:solidFill>
                  <a:srgbClr val="3B51A3"/>
                </a:solidFill>
                <a:latin typeface="Filson Soft 1"/>
              </a:rPr>
              <a:t>Corporal Discipline is Not Appropriate for Children with Trauma or Attachment Wounds</a:t>
            </a:r>
          </a:p>
        </p:txBody>
      </p:sp>
      <p:sp>
        <p:nvSpPr>
          <p:cNvPr name="TextBox 21" id="21"/>
          <p:cNvSpPr txBox="true"/>
          <p:nvPr/>
        </p:nvSpPr>
        <p:spPr>
          <a:xfrm rot="0">
            <a:off x="795633" y="9734550"/>
            <a:ext cx="4865529" cy="510540"/>
          </a:xfrm>
          <a:prstGeom prst="rect">
            <a:avLst/>
          </a:prstGeom>
        </p:spPr>
        <p:txBody>
          <a:bodyPr anchor="t" rtlCol="false" tIns="0" lIns="0" bIns="0" rIns="0">
            <a:spAutoFit/>
          </a:bodyPr>
          <a:lstStyle/>
          <a:p>
            <a:pPr algn="ctr">
              <a:lnSpc>
                <a:spcPts val="1320"/>
              </a:lnSpc>
            </a:pPr>
            <a:r>
              <a:rPr lang="en-US" sz="1200" spc="-24">
                <a:solidFill>
                  <a:srgbClr val="000000"/>
                </a:solidFill>
                <a:latin typeface="Filson Soft 3"/>
              </a:rPr>
              <a:t>  </a:t>
            </a:r>
            <a:r>
              <a:rPr lang="en-US" sz="1200" spc="-24">
                <a:solidFill>
                  <a:srgbClr val="FFFFFF"/>
                </a:solidFill>
                <a:latin typeface="Filson Soft 3"/>
              </a:rPr>
              <a:t>(Finkelhor, Turner, Wormuth, Vanderminden, &amp; Hamby, 2019, p. 1991)</a:t>
            </a:r>
          </a:p>
          <a:p>
            <a:pPr algn="ctr">
              <a:lnSpc>
                <a:spcPts val="1320"/>
              </a:lnSpc>
            </a:pPr>
          </a:p>
          <a:p>
            <a:pPr algn="ctr">
              <a:lnSpc>
                <a:spcPts val="1320"/>
              </a:lnSpc>
              <a:spcBef>
                <a:spcPct val="0"/>
              </a:spcBef>
            </a:pPr>
          </a:p>
        </p:txBody>
      </p:sp>
      <p:sp>
        <p:nvSpPr>
          <p:cNvPr name="TextBox 22" id="22"/>
          <p:cNvSpPr txBox="true"/>
          <p:nvPr/>
        </p:nvSpPr>
        <p:spPr>
          <a:xfrm rot="0">
            <a:off x="12768413" y="9734550"/>
            <a:ext cx="4673441"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FFFFFF"/>
                </a:solidFill>
                <a:latin typeface="Filson Soft 3"/>
              </a:rPr>
              <a:t>(Cuartas, Weissman, Sheridan, Lengua, &amp; McLaughlin, 2021, p.829)</a:t>
            </a:r>
          </a:p>
        </p:txBody>
      </p:sp>
      <p:sp>
        <p:nvSpPr>
          <p:cNvPr name="TextBox 23" id="23"/>
          <p:cNvSpPr txBox="true"/>
          <p:nvPr/>
        </p:nvSpPr>
        <p:spPr>
          <a:xfrm rot="0">
            <a:off x="10143279" y="9734550"/>
            <a:ext cx="1404461"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FFFFFF"/>
                </a:solidFill>
                <a:latin typeface="Filson Soft 3"/>
              </a:rPr>
              <a:t>(Burani, et al., 2023)</a:t>
            </a:r>
          </a:p>
        </p:txBody>
      </p:sp>
      <p:sp>
        <p:nvSpPr>
          <p:cNvPr name="TextBox 24" id="24"/>
          <p:cNvSpPr txBox="true"/>
          <p:nvPr/>
        </p:nvSpPr>
        <p:spPr>
          <a:xfrm rot="0">
            <a:off x="12538639" y="6974056"/>
            <a:ext cx="4968311" cy="3723640"/>
          </a:xfrm>
          <a:prstGeom prst="rect">
            <a:avLst/>
          </a:prstGeom>
        </p:spPr>
        <p:txBody>
          <a:bodyPr anchor="t" rtlCol="false" tIns="0" lIns="0" bIns="0" rIns="0">
            <a:spAutoFit/>
          </a:bodyPr>
          <a:lstStyle/>
          <a:p>
            <a:pPr algn="ctr">
              <a:lnSpc>
                <a:spcPts val="3245"/>
              </a:lnSpc>
            </a:pPr>
            <a:r>
              <a:rPr lang="en-US" sz="2950">
                <a:solidFill>
                  <a:srgbClr val="F5F1ED"/>
                </a:solidFill>
                <a:latin typeface="Filson Soft 2"/>
              </a:rPr>
              <a:t>Spanking may alter the brain’s responses to perceived threat in a manner much like abuse or maltreatment  </a:t>
            </a:r>
          </a:p>
          <a:p>
            <a:pPr algn="l">
              <a:lnSpc>
                <a:spcPts val="3245"/>
              </a:lnSpc>
            </a:pPr>
          </a:p>
          <a:p>
            <a:pPr algn="l">
              <a:lnSpc>
                <a:spcPts val="3245"/>
              </a:lnSpc>
            </a:pPr>
          </a:p>
          <a:p>
            <a:pPr algn="l">
              <a:lnSpc>
                <a:spcPts val="3245"/>
              </a:lnSpc>
            </a:pPr>
            <a:r>
              <a:rPr lang="en-US" sz="2950">
                <a:solidFill>
                  <a:srgbClr val="F5F1ED"/>
                </a:solidFill>
                <a:latin typeface="Filson Soft 2"/>
              </a:rPr>
              <a:t> </a:t>
            </a:r>
          </a:p>
          <a:p>
            <a:pPr algn="l">
              <a:lnSpc>
                <a:spcPts val="3245"/>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9199997" cy="14111998"/>
          </a:xfrm>
          <a:custGeom>
            <a:avLst/>
            <a:gdLst/>
            <a:ahLst/>
            <a:cxnLst/>
            <a:rect r="r" b="b" t="t" l="l"/>
            <a:pathLst>
              <a:path h="14111998" w="19199997">
                <a:moveTo>
                  <a:pt x="0" y="0"/>
                </a:moveTo>
                <a:lnTo>
                  <a:pt x="19199997" y="0"/>
                </a:lnTo>
                <a:lnTo>
                  <a:pt x="19199997" y="14111998"/>
                </a:lnTo>
                <a:lnTo>
                  <a:pt x="0" y="14111998"/>
                </a:lnTo>
                <a:lnTo>
                  <a:pt x="0" y="0"/>
                </a:lnTo>
                <a:close/>
              </a:path>
            </a:pathLst>
          </a:custGeom>
          <a:blipFill>
            <a:blip r:embed="rId2"/>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03600" y="0"/>
            <a:ext cx="2232978" cy="10284127"/>
            <a:chOff x="0" y="0"/>
            <a:chExt cx="1006049" cy="4633423"/>
          </a:xfrm>
        </p:grpSpPr>
        <p:sp>
          <p:nvSpPr>
            <p:cNvPr name="Freeform 3" id="3"/>
            <p:cNvSpPr/>
            <p:nvPr/>
          </p:nvSpPr>
          <p:spPr>
            <a:xfrm flipH="false" flipV="false" rot="0">
              <a:off x="0" y="0"/>
              <a:ext cx="1006049" cy="4633423"/>
            </a:xfrm>
            <a:custGeom>
              <a:avLst/>
              <a:gdLst/>
              <a:ahLst/>
              <a:cxnLst/>
              <a:rect r="r" b="b" t="t" l="l"/>
              <a:pathLst>
                <a:path h="4633423" w="1006049">
                  <a:moveTo>
                    <a:pt x="0" y="0"/>
                  </a:moveTo>
                  <a:lnTo>
                    <a:pt x="1006049" y="0"/>
                  </a:lnTo>
                  <a:lnTo>
                    <a:pt x="1006049" y="4633423"/>
                  </a:lnTo>
                  <a:lnTo>
                    <a:pt x="0" y="4633423"/>
                  </a:lnTo>
                  <a:close/>
                </a:path>
              </a:pathLst>
            </a:custGeom>
            <a:solidFill>
              <a:srgbClr val="3B51A3"/>
            </a:solidFill>
          </p:spPr>
        </p:sp>
        <p:sp>
          <p:nvSpPr>
            <p:cNvPr name="TextBox 4" id="4"/>
            <p:cNvSpPr txBox="true"/>
            <p:nvPr/>
          </p:nvSpPr>
          <p:spPr>
            <a:xfrm>
              <a:off x="0" y="-19050"/>
              <a:ext cx="1006049"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false" flipV="false" rot="2699999">
            <a:off x="15314243" y="7831410"/>
            <a:ext cx="5447095" cy="3629127"/>
          </a:xfrm>
          <a:custGeom>
            <a:avLst/>
            <a:gdLst/>
            <a:ahLst/>
            <a:cxnLst/>
            <a:rect r="r" b="b" t="t" l="l"/>
            <a:pathLst>
              <a:path h="3629127" w="5447095">
                <a:moveTo>
                  <a:pt x="0" y="0"/>
                </a:moveTo>
                <a:lnTo>
                  <a:pt x="5447095" y="0"/>
                </a:lnTo>
                <a:lnTo>
                  <a:pt x="5447095" y="3629127"/>
                </a:lnTo>
                <a:lnTo>
                  <a:pt x="0" y="36291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6699015" y="80101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4"/>
            <a:stretch>
              <a:fillRect l="0" t="0" r="0" b="0"/>
            </a:stretch>
          </a:blipFill>
        </p:spPr>
      </p:sp>
      <p:sp>
        <p:nvSpPr>
          <p:cNvPr name="TextBox 7" id="7"/>
          <p:cNvSpPr txBox="true"/>
          <p:nvPr/>
        </p:nvSpPr>
        <p:spPr>
          <a:xfrm rot="0">
            <a:off x="1028700" y="904875"/>
            <a:ext cx="11684000" cy="2129156"/>
          </a:xfrm>
          <a:prstGeom prst="rect">
            <a:avLst/>
          </a:prstGeom>
        </p:spPr>
        <p:txBody>
          <a:bodyPr anchor="t" rtlCol="false" tIns="0" lIns="0" bIns="0" rIns="0">
            <a:spAutoFit/>
          </a:bodyPr>
          <a:lstStyle/>
          <a:p>
            <a:pPr algn="l">
              <a:lnSpc>
                <a:spcPts val="10529"/>
              </a:lnSpc>
            </a:pPr>
            <a:r>
              <a:rPr lang="en-US" sz="8099">
                <a:solidFill>
                  <a:srgbClr val="3B51A3"/>
                </a:solidFill>
                <a:latin typeface="Filson Soft 1 Bold"/>
              </a:rPr>
              <a:t>Misbehavior</a:t>
            </a:r>
          </a:p>
          <a:p>
            <a:pPr algn="l">
              <a:lnSpc>
                <a:spcPts val="5980"/>
              </a:lnSpc>
            </a:pPr>
          </a:p>
        </p:txBody>
      </p:sp>
      <p:sp>
        <p:nvSpPr>
          <p:cNvPr name="TextBox 8" id="8"/>
          <p:cNvSpPr txBox="true"/>
          <p:nvPr/>
        </p:nvSpPr>
        <p:spPr>
          <a:xfrm rot="0">
            <a:off x="2518281" y="3956408"/>
            <a:ext cx="13251438" cy="4837449"/>
          </a:xfrm>
          <a:prstGeom prst="rect">
            <a:avLst/>
          </a:prstGeom>
        </p:spPr>
        <p:txBody>
          <a:bodyPr anchor="t" rtlCol="false" tIns="0" lIns="0" bIns="0" rIns="0">
            <a:spAutoFit/>
          </a:bodyPr>
          <a:lstStyle/>
          <a:p>
            <a:pPr algn="l" marL="1003930" indent="-501965" lvl="1">
              <a:lnSpc>
                <a:spcPts val="6509"/>
              </a:lnSpc>
              <a:buFont typeface="Arial"/>
              <a:buChar char="•"/>
            </a:pPr>
            <a:r>
              <a:rPr lang="en-US" sz="4649">
                <a:solidFill>
                  <a:srgbClr val="3B51A3"/>
                </a:solidFill>
                <a:latin typeface="Filson Soft 2"/>
              </a:rPr>
              <a:t>is communication</a:t>
            </a:r>
          </a:p>
          <a:p>
            <a:pPr algn="l">
              <a:lnSpc>
                <a:spcPts val="6509"/>
              </a:lnSpc>
            </a:pPr>
          </a:p>
          <a:p>
            <a:pPr algn="l" marL="1003930" indent="-501965" lvl="1">
              <a:lnSpc>
                <a:spcPts val="6509"/>
              </a:lnSpc>
              <a:buFont typeface="Arial"/>
              <a:buChar char="•"/>
            </a:pPr>
            <a:r>
              <a:rPr lang="en-US" sz="4649">
                <a:solidFill>
                  <a:srgbClr val="3B51A3"/>
                </a:solidFill>
                <a:latin typeface="Filson Soft 2"/>
              </a:rPr>
              <a:t>may b</a:t>
            </a:r>
            <a:r>
              <a:rPr lang="en-US" sz="4649">
                <a:solidFill>
                  <a:srgbClr val="3B51A3"/>
                </a:solidFill>
                <a:latin typeface="Filson Soft 2"/>
              </a:rPr>
              <a:t>e based in the biological</a:t>
            </a:r>
          </a:p>
          <a:p>
            <a:pPr algn="l">
              <a:lnSpc>
                <a:spcPts val="6509"/>
              </a:lnSpc>
            </a:pPr>
          </a:p>
          <a:p>
            <a:pPr algn="l" marL="1003930" indent="-501965" lvl="1">
              <a:lnSpc>
                <a:spcPts val="6509"/>
              </a:lnSpc>
              <a:buFont typeface="Arial"/>
              <a:buChar char="•"/>
            </a:pPr>
            <a:r>
              <a:rPr lang="en-US" sz="4649">
                <a:solidFill>
                  <a:srgbClr val="3B51A3"/>
                </a:solidFill>
                <a:latin typeface="Filson Soft 2"/>
              </a:rPr>
              <a:t>is often a lack of skill, not will </a:t>
            </a:r>
          </a:p>
          <a:p>
            <a:pPr algn="ctr">
              <a:lnSpc>
                <a:spcPts val="3810"/>
              </a:lnSpc>
            </a:pPr>
          </a:p>
        </p:txBody>
      </p:sp>
      <p:sp>
        <p:nvSpPr>
          <p:cNvPr name="TextBox 9" id="9"/>
          <p:cNvSpPr txBox="true"/>
          <p:nvPr/>
        </p:nvSpPr>
        <p:spPr>
          <a:xfrm rot="0">
            <a:off x="12257575" y="7699682"/>
            <a:ext cx="1956594" cy="424815"/>
          </a:xfrm>
          <a:prstGeom prst="rect">
            <a:avLst/>
          </a:prstGeom>
        </p:spPr>
        <p:txBody>
          <a:bodyPr anchor="t" rtlCol="false" tIns="0" lIns="0" bIns="0" rIns="0">
            <a:spAutoFit/>
          </a:bodyPr>
          <a:lstStyle/>
          <a:p>
            <a:pPr algn="ctr">
              <a:lnSpc>
                <a:spcPts val="3359"/>
              </a:lnSpc>
            </a:pPr>
            <a:r>
              <a:rPr lang="en-US" sz="2400">
                <a:solidFill>
                  <a:srgbClr val="3B51A3"/>
                </a:solidFill>
                <a:latin typeface="Filson Soft 2"/>
              </a:rPr>
              <a:t>(Ablon, 2018)</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319390" y="700195"/>
            <a:ext cx="17649220" cy="8886610"/>
          </a:xfrm>
          <a:prstGeom prst="rect">
            <a:avLst/>
          </a:prstGeom>
        </p:spPr>
      </p:pic>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4"/>
          </p:nvPr>
        </p:nvPicPr>
        <p:blipFill>
          <a:blip r:embed="rId3"/>
          <a:stretch>
            <a:fillRect/>
          </a:stretch>
        </p:blipFill>
        <p:spPr>
          <a:xfrm rot="0">
            <a:off x="333238" y="201985"/>
            <a:ext cx="17614427" cy="9908114"/>
          </a:xfrm>
          <a:prstGeom prst="rect">
            <a:avLst/>
          </a:prstGeom>
        </p:spPr>
      </p:pic>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2339655"/>
            <a:ext cx="15434369" cy="7242610"/>
            <a:chOff x="0" y="0"/>
            <a:chExt cx="4953000" cy="2324206"/>
          </a:xfrm>
        </p:grpSpPr>
        <p:sp>
          <p:nvSpPr>
            <p:cNvPr name="Freeform 3" id="3"/>
            <p:cNvSpPr/>
            <p:nvPr/>
          </p:nvSpPr>
          <p:spPr>
            <a:xfrm flipH="false" flipV="false" rot="0">
              <a:off x="0" y="0"/>
              <a:ext cx="4953000" cy="2324206"/>
            </a:xfrm>
            <a:custGeom>
              <a:avLst/>
              <a:gdLst/>
              <a:ahLst/>
              <a:cxnLst/>
              <a:rect r="r" b="b" t="t" l="l"/>
              <a:pathLst>
                <a:path h="2324206" w="4953000">
                  <a:moveTo>
                    <a:pt x="0" y="0"/>
                  </a:moveTo>
                  <a:lnTo>
                    <a:pt x="4953000" y="0"/>
                  </a:lnTo>
                  <a:lnTo>
                    <a:pt x="4953000" y="2324206"/>
                  </a:lnTo>
                  <a:lnTo>
                    <a:pt x="0" y="2324206"/>
                  </a:lnTo>
                  <a:close/>
                </a:path>
              </a:pathLst>
            </a:custGeom>
            <a:solidFill>
              <a:srgbClr val="000000">
                <a:alpha val="0"/>
              </a:srgbClr>
            </a:solidFill>
            <a:ln w="19050" cap="sq">
              <a:solidFill>
                <a:srgbClr val="3B51A3"/>
              </a:solidFill>
              <a:prstDash val="solid"/>
              <a:miter/>
            </a:ln>
          </p:spPr>
        </p:sp>
        <p:sp>
          <p:nvSpPr>
            <p:cNvPr name="TextBox 4" id="4"/>
            <p:cNvSpPr txBox="true"/>
            <p:nvPr/>
          </p:nvSpPr>
          <p:spPr>
            <a:xfrm>
              <a:off x="0" y="19050"/>
              <a:ext cx="4953000" cy="2305156"/>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643122"/>
            <a:ext cx="15434369" cy="4051650"/>
            <a:chOff x="0" y="0"/>
            <a:chExt cx="4953000" cy="1300204"/>
          </a:xfrm>
        </p:grpSpPr>
        <p:sp>
          <p:nvSpPr>
            <p:cNvPr name="Freeform 6" id="6"/>
            <p:cNvSpPr/>
            <p:nvPr/>
          </p:nvSpPr>
          <p:spPr>
            <a:xfrm flipH="false" flipV="false" rot="0">
              <a:off x="0" y="0"/>
              <a:ext cx="4953000" cy="1300203"/>
            </a:xfrm>
            <a:custGeom>
              <a:avLst/>
              <a:gdLst/>
              <a:ahLst/>
              <a:cxnLst/>
              <a:rect r="r" b="b" t="t" l="l"/>
              <a:pathLst>
                <a:path h="1300203" w="4953000">
                  <a:moveTo>
                    <a:pt x="0" y="0"/>
                  </a:moveTo>
                  <a:lnTo>
                    <a:pt x="4953000" y="0"/>
                  </a:lnTo>
                  <a:lnTo>
                    <a:pt x="4953000" y="1300203"/>
                  </a:lnTo>
                  <a:lnTo>
                    <a:pt x="0" y="1300203"/>
                  </a:lnTo>
                  <a:close/>
                </a:path>
              </a:pathLst>
            </a:custGeom>
            <a:solidFill>
              <a:srgbClr val="3B51A3"/>
            </a:solidFill>
          </p:spPr>
        </p:sp>
        <p:sp>
          <p:nvSpPr>
            <p:cNvPr name="TextBox 7" id="7"/>
            <p:cNvSpPr txBox="true"/>
            <p:nvPr/>
          </p:nvSpPr>
          <p:spPr>
            <a:xfrm>
              <a:off x="0" y="19050"/>
              <a:ext cx="4953000" cy="1281154"/>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6601184" y="1085850"/>
            <a:ext cx="5474393" cy="3895559"/>
            <a:chOff x="0" y="0"/>
            <a:chExt cx="1724308" cy="1227011"/>
          </a:xfrm>
        </p:grpSpPr>
        <p:sp>
          <p:nvSpPr>
            <p:cNvPr name="Freeform 9" id="9"/>
            <p:cNvSpPr/>
            <p:nvPr/>
          </p:nvSpPr>
          <p:spPr>
            <a:xfrm flipH="false" flipV="false" rot="0">
              <a:off x="0" y="0"/>
              <a:ext cx="1724308" cy="1227011"/>
            </a:xfrm>
            <a:custGeom>
              <a:avLst/>
              <a:gdLst/>
              <a:ahLst/>
              <a:cxnLst/>
              <a:rect r="r" b="b" t="t" l="l"/>
              <a:pathLst>
                <a:path h="1227011" w="1724308">
                  <a:moveTo>
                    <a:pt x="0" y="0"/>
                  </a:moveTo>
                  <a:lnTo>
                    <a:pt x="1724308" y="0"/>
                  </a:lnTo>
                  <a:lnTo>
                    <a:pt x="1724308" y="1227011"/>
                  </a:lnTo>
                  <a:lnTo>
                    <a:pt x="0" y="1227011"/>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207961"/>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8667750" y="9106015"/>
            <a:ext cx="952500" cy="9525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13" id="13"/>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sp>
        <p:nvSpPr>
          <p:cNvPr name="Freeform 14" id="14"/>
          <p:cNvSpPr/>
          <p:nvPr/>
        </p:nvSpPr>
        <p:spPr>
          <a:xfrm flipH="false" flipV="false" rot="0">
            <a:off x="17059275" y="402945"/>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2"/>
            <a:stretch>
              <a:fillRect l="0" t="0" r="0" b="0"/>
            </a:stretch>
          </a:blipFill>
        </p:spPr>
      </p:sp>
      <p:sp>
        <p:nvSpPr>
          <p:cNvPr name="Freeform 15" id="15"/>
          <p:cNvSpPr/>
          <p:nvPr/>
        </p:nvSpPr>
        <p:spPr>
          <a:xfrm flipH="false" flipV="false" rot="0">
            <a:off x="8158678" y="1677650"/>
            <a:ext cx="2359404" cy="2711959"/>
          </a:xfrm>
          <a:custGeom>
            <a:avLst/>
            <a:gdLst/>
            <a:ahLst/>
            <a:cxnLst/>
            <a:rect r="r" b="b" t="t" l="l"/>
            <a:pathLst>
              <a:path h="2711959" w="2359404">
                <a:moveTo>
                  <a:pt x="0" y="0"/>
                </a:moveTo>
                <a:lnTo>
                  <a:pt x="2359404" y="0"/>
                </a:lnTo>
                <a:lnTo>
                  <a:pt x="2359404" y="2711959"/>
                </a:lnTo>
                <a:lnTo>
                  <a:pt x="0" y="271195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6" id="16"/>
          <p:cNvSpPr txBox="true"/>
          <p:nvPr/>
        </p:nvSpPr>
        <p:spPr>
          <a:xfrm rot="0">
            <a:off x="1890485" y="5273097"/>
            <a:ext cx="14507029" cy="3598546"/>
          </a:xfrm>
          <a:prstGeom prst="rect">
            <a:avLst/>
          </a:prstGeom>
        </p:spPr>
        <p:txBody>
          <a:bodyPr anchor="t" rtlCol="false" tIns="0" lIns="0" bIns="0" rIns="0">
            <a:spAutoFit/>
          </a:bodyPr>
          <a:lstStyle/>
          <a:p>
            <a:pPr algn="ctr">
              <a:lnSpc>
                <a:spcPts val="6299"/>
              </a:lnSpc>
            </a:pPr>
            <a:r>
              <a:rPr lang="en-US" sz="4499">
                <a:solidFill>
                  <a:srgbClr val="3B51A3"/>
                </a:solidFill>
                <a:latin typeface="Filson Soft 2"/>
              </a:rPr>
              <a:t>Felt safety means “…adults arrange the environment and adjust their behavior so children can feel in a profound and basic way that they are truly safe…”  </a:t>
            </a:r>
          </a:p>
          <a:p>
            <a:pPr algn="ctr">
              <a:lnSpc>
                <a:spcPts val="3359"/>
              </a:lnSpc>
            </a:pPr>
          </a:p>
        </p:txBody>
      </p:sp>
      <p:sp>
        <p:nvSpPr>
          <p:cNvPr name="TextBox 17" id="17"/>
          <p:cNvSpPr txBox="true"/>
          <p:nvPr/>
        </p:nvSpPr>
        <p:spPr>
          <a:xfrm rot="0">
            <a:off x="13201872" y="9082405"/>
            <a:ext cx="15434369" cy="342265"/>
          </a:xfrm>
          <a:prstGeom prst="rect">
            <a:avLst/>
          </a:prstGeom>
        </p:spPr>
        <p:txBody>
          <a:bodyPr anchor="t" rtlCol="false" tIns="0" lIns="0" bIns="0" rIns="0">
            <a:spAutoFit/>
          </a:bodyPr>
          <a:lstStyle/>
          <a:p>
            <a:pPr algn="l">
              <a:lnSpc>
                <a:spcPts val="2419"/>
              </a:lnSpc>
              <a:spcBef>
                <a:spcPct val="0"/>
              </a:spcBef>
            </a:pPr>
            <a:r>
              <a:rPr lang="en-US" sz="2199" spc="-43">
                <a:solidFill>
                  <a:srgbClr val="3B51A3"/>
                </a:solidFill>
                <a:latin typeface="Filson Soft 2"/>
              </a:rPr>
              <a:t>(Purvis et al, 2007, pg. 48)</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2339655"/>
            <a:ext cx="4662834" cy="7242610"/>
            <a:chOff x="0" y="0"/>
            <a:chExt cx="1496337" cy="2324206"/>
          </a:xfrm>
        </p:grpSpPr>
        <p:sp>
          <p:nvSpPr>
            <p:cNvPr name="Freeform 3" id="3"/>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3B51A3"/>
              </a:solidFill>
              <a:prstDash val="solid"/>
              <a:miter/>
            </a:ln>
          </p:spPr>
        </p:sp>
        <p:sp>
          <p:nvSpPr>
            <p:cNvPr name="TextBox 4" id="4"/>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2339655"/>
            <a:ext cx="4662834" cy="2355116"/>
            <a:chOff x="0" y="0"/>
            <a:chExt cx="1496337" cy="755774"/>
          </a:xfrm>
        </p:grpSpPr>
        <p:sp>
          <p:nvSpPr>
            <p:cNvPr name="Freeform 6" id="6"/>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7" id="7"/>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2233072" y="2985260"/>
            <a:ext cx="3050321" cy="2170598"/>
            <a:chOff x="0" y="0"/>
            <a:chExt cx="1724308" cy="1227011"/>
          </a:xfrm>
        </p:grpSpPr>
        <p:sp>
          <p:nvSpPr>
            <p:cNvPr name="Freeform 9" id="9"/>
            <p:cNvSpPr/>
            <p:nvPr/>
          </p:nvSpPr>
          <p:spPr>
            <a:xfrm flipH="false" flipV="false" rot="0">
              <a:off x="0" y="0"/>
              <a:ext cx="1724308" cy="1227011"/>
            </a:xfrm>
            <a:custGeom>
              <a:avLst/>
              <a:gdLst/>
              <a:ahLst/>
              <a:cxnLst/>
              <a:rect r="r" b="b" t="t" l="l"/>
              <a:pathLst>
                <a:path h="1227011" w="1724308">
                  <a:moveTo>
                    <a:pt x="0" y="0"/>
                  </a:moveTo>
                  <a:lnTo>
                    <a:pt x="1724308" y="0"/>
                  </a:lnTo>
                  <a:lnTo>
                    <a:pt x="1724308" y="1227011"/>
                  </a:lnTo>
                  <a:lnTo>
                    <a:pt x="0" y="1227011"/>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207961"/>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6811616" y="2338432"/>
            <a:ext cx="4662834" cy="7242610"/>
            <a:chOff x="0" y="0"/>
            <a:chExt cx="1496337" cy="2324206"/>
          </a:xfrm>
        </p:grpSpPr>
        <p:sp>
          <p:nvSpPr>
            <p:cNvPr name="Freeform 12" id="12"/>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3B51A3"/>
              </a:solidFill>
              <a:prstDash val="solid"/>
              <a:miter/>
            </a:ln>
          </p:spPr>
        </p:sp>
        <p:sp>
          <p:nvSpPr>
            <p:cNvPr name="TextBox 13" id="13"/>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14" id="14"/>
          <p:cNvGrpSpPr/>
          <p:nvPr/>
        </p:nvGrpSpPr>
        <p:grpSpPr>
          <a:xfrm rot="0">
            <a:off x="6811616" y="2339044"/>
            <a:ext cx="4662834" cy="2355116"/>
            <a:chOff x="0" y="0"/>
            <a:chExt cx="1496337" cy="755774"/>
          </a:xfrm>
        </p:grpSpPr>
        <p:sp>
          <p:nvSpPr>
            <p:cNvPr name="Freeform 15" id="15"/>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16" id="16"/>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17" id="17"/>
          <p:cNvGrpSpPr/>
          <p:nvPr/>
        </p:nvGrpSpPr>
        <p:grpSpPr>
          <a:xfrm rot="0">
            <a:off x="7617872" y="2985260"/>
            <a:ext cx="3050321" cy="2169374"/>
            <a:chOff x="0" y="0"/>
            <a:chExt cx="1724308" cy="1226320"/>
          </a:xfrm>
        </p:grpSpPr>
        <p:sp>
          <p:nvSpPr>
            <p:cNvPr name="Freeform 18" id="18"/>
            <p:cNvSpPr/>
            <p:nvPr/>
          </p:nvSpPr>
          <p:spPr>
            <a:xfrm flipH="false" flipV="false" rot="0">
              <a:off x="0" y="0"/>
              <a:ext cx="1724308" cy="1226320"/>
            </a:xfrm>
            <a:custGeom>
              <a:avLst/>
              <a:gdLst/>
              <a:ahLst/>
              <a:cxnLst/>
              <a:rect r="r" b="b" t="t" l="l"/>
              <a:pathLst>
                <a:path h="1226320" w="1724308">
                  <a:moveTo>
                    <a:pt x="0" y="0"/>
                  </a:moveTo>
                  <a:lnTo>
                    <a:pt x="1724308" y="0"/>
                  </a:lnTo>
                  <a:lnTo>
                    <a:pt x="1724308" y="1226320"/>
                  </a:lnTo>
                  <a:lnTo>
                    <a:pt x="0" y="1226320"/>
                  </a:lnTo>
                  <a:close/>
                </a:path>
              </a:pathLst>
            </a:custGeom>
            <a:solidFill>
              <a:srgbClr val="FFFFFF"/>
            </a:solidFill>
            <a:ln w="19050" cap="sq">
              <a:solidFill>
                <a:srgbClr val="3B51A3"/>
              </a:solidFill>
              <a:prstDash val="solid"/>
              <a:miter/>
            </a:ln>
          </p:spPr>
        </p:sp>
        <p:sp>
          <p:nvSpPr>
            <p:cNvPr name="TextBox 19" id="19"/>
            <p:cNvSpPr txBox="true"/>
            <p:nvPr/>
          </p:nvSpPr>
          <p:spPr>
            <a:xfrm>
              <a:off x="0" y="19050"/>
              <a:ext cx="1724308" cy="1207270"/>
            </a:xfrm>
            <a:prstGeom prst="rect">
              <a:avLst/>
            </a:prstGeom>
          </p:spPr>
          <p:txBody>
            <a:bodyPr anchor="ctr" rtlCol="false" tIns="55523" lIns="55523" bIns="55523" rIns="55523"/>
            <a:lstStyle/>
            <a:p>
              <a:pPr algn="ctr">
                <a:lnSpc>
                  <a:spcPts val="2419"/>
                </a:lnSpc>
              </a:pPr>
            </a:p>
          </p:txBody>
        </p:sp>
      </p:grpSp>
      <p:grpSp>
        <p:nvGrpSpPr>
          <p:cNvPr name="Group 20" id="20"/>
          <p:cNvGrpSpPr/>
          <p:nvPr/>
        </p:nvGrpSpPr>
        <p:grpSpPr>
          <a:xfrm rot="0">
            <a:off x="12198350" y="2339655"/>
            <a:ext cx="4662834" cy="7242610"/>
            <a:chOff x="0" y="0"/>
            <a:chExt cx="1496337" cy="2324206"/>
          </a:xfrm>
        </p:grpSpPr>
        <p:sp>
          <p:nvSpPr>
            <p:cNvPr name="Freeform 21" id="21"/>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000000"/>
              </a:solidFill>
              <a:prstDash val="solid"/>
              <a:miter/>
            </a:ln>
          </p:spPr>
        </p:sp>
        <p:sp>
          <p:nvSpPr>
            <p:cNvPr name="TextBox 22" id="22"/>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23" id="23"/>
          <p:cNvGrpSpPr/>
          <p:nvPr/>
        </p:nvGrpSpPr>
        <p:grpSpPr>
          <a:xfrm rot="0">
            <a:off x="12198350" y="2340267"/>
            <a:ext cx="4662834" cy="2355116"/>
            <a:chOff x="0" y="0"/>
            <a:chExt cx="1496337" cy="755774"/>
          </a:xfrm>
        </p:grpSpPr>
        <p:sp>
          <p:nvSpPr>
            <p:cNvPr name="Freeform 24" id="24"/>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25" id="25"/>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26" id="26"/>
          <p:cNvGrpSpPr/>
          <p:nvPr/>
        </p:nvGrpSpPr>
        <p:grpSpPr>
          <a:xfrm rot="0">
            <a:off x="13004607" y="2985260"/>
            <a:ext cx="3050321" cy="2170598"/>
            <a:chOff x="0" y="0"/>
            <a:chExt cx="1724308" cy="1227011"/>
          </a:xfrm>
        </p:grpSpPr>
        <p:sp>
          <p:nvSpPr>
            <p:cNvPr name="Freeform 27" id="27"/>
            <p:cNvSpPr/>
            <p:nvPr/>
          </p:nvSpPr>
          <p:spPr>
            <a:xfrm flipH="false" flipV="false" rot="0">
              <a:off x="0" y="0"/>
              <a:ext cx="1724308" cy="1227011"/>
            </a:xfrm>
            <a:custGeom>
              <a:avLst/>
              <a:gdLst/>
              <a:ahLst/>
              <a:cxnLst/>
              <a:rect r="r" b="b" t="t" l="l"/>
              <a:pathLst>
                <a:path h="1227011" w="1724308">
                  <a:moveTo>
                    <a:pt x="0" y="0"/>
                  </a:moveTo>
                  <a:lnTo>
                    <a:pt x="1724308" y="0"/>
                  </a:lnTo>
                  <a:lnTo>
                    <a:pt x="1724308" y="1227011"/>
                  </a:lnTo>
                  <a:lnTo>
                    <a:pt x="0" y="1227011"/>
                  </a:lnTo>
                  <a:close/>
                </a:path>
              </a:pathLst>
            </a:custGeom>
            <a:solidFill>
              <a:srgbClr val="FFFFFF"/>
            </a:solidFill>
            <a:ln w="19050" cap="sq">
              <a:solidFill>
                <a:srgbClr val="000000"/>
              </a:solidFill>
              <a:prstDash val="solid"/>
              <a:miter/>
            </a:ln>
          </p:spPr>
        </p:sp>
        <p:sp>
          <p:nvSpPr>
            <p:cNvPr name="TextBox 28" id="28"/>
            <p:cNvSpPr txBox="true"/>
            <p:nvPr/>
          </p:nvSpPr>
          <p:spPr>
            <a:xfrm>
              <a:off x="0" y="19050"/>
              <a:ext cx="1724308" cy="1207961"/>
            </a:xfrm>
            <a:prstGeom prst="rect">
              <a:avLst/>
            </a:prstGeom>
          </p:spPr>
          <p:txBody>
            <a:bodyPr anchor="ctr" rtlCol="false" tIns="55523" lIns="55523" bIns="55523" rIns="55523"/>
            <a:lstStyle/>
            <a:p>
              <a:pPr algn="ctr">
                <a:lnSpc>
                  <a:spcPts val="2419"/>
                </a:lnSpc>
              </a:pPr>
            </a:p>
          </p:txBody>
        </p:sp>
      </p:grpSp>
      <p:sp>
        <p:nvSpPr>
          <p:cNvPr name="Freeform 29" id="29"/>
          <p:cNvSpPr/>
          <p:nvPr/>
        </p:nvSpPr>
        <p:spPr>
          <a:xfrm flipH="false" flipV="false" rot="0">
            <a:off x="17059275" y="402945"/>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2"/>
            <a:stretch>
              <a:fillRect l="0" t="0" r="0" b="0"/>
            </a:stretch>
          </a:blipFill>
        </p:spPr>
      </p:sp>
      <p:sp>
        <p:nvSpPr>
          <p:cNvPr name="Freeform 30" id="30"/>
          <p:cNvSpPr/>
          <p:nvPr/>
        </p:nvSpPr>
        <p:spPr>
          <a:xfrm flipH="false" flipV="false" rot="0">
            <a:off x="8351974" y="3246724"/>
            <a:ext cx="1582117" cy="1582117"/>
          </a:xfrm>
          <a:custGeom>
            <a:avLst/>
            <a:gdLst/>
            <a:ahLst/>
            <a:cxnLst/>
            <a:rect r="r" b="b" t="t" l="l"/>
            <a:pathLst>
              <a:path h="1582117" w="1582117">
                <a:moveTo>
                  <a:pt x="0" y="0"/>
                </a:moveTo>
                <a:lnTo>
                  <a:pt x="1582117" y="0"/>
                </a:lnTo>
                <a:lnTo>
                  <a:pt x="1582117" y="1582117"/>
                </a:lnTo>
                <a:lnTo>
                  <a:pt x="0" y="158211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1" id="31"/>
          <p:cNvSpPr/>
          <p:nvPr/>
        </p:nvSpPr>
        <p:spPr>
          <a:xfrm flipH="false" flipV="false" rot="0">
            <a:off x="3281983" y="3128171"/>
            <a:ext cx="796318" cy="1884777"/>
          </a:xfrm>
          <a:custGeom>
            <a:avLst/>
            <a:gdLst/>
            <a:ahLst/>
            <a:cxnLst/>
            <a:rect r="r" b="b" t="t" l="l"/>
            <a:pathLst>
              <a:path h="1884777" w="796318">
                <a:moveTo>
                  <a:pt x="0" y="0"/>
                </a:moveTo>
                <a:lnTo>
                  <a:pt x="796318" y="0"/>
                </a:lnTo>
                <a:lnTo>
                  <a:pt x="796318" y="1884777"/>
                </a:lnTo>
                <a:lnTo>
                  <a:pt x="0" y="188477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32" id="32"/>
          <p:cNvSpPr/>
          <p:nvPr/>
        </p:nvSpPr>
        <p:spPr>
          <a:xfrm flipH="false" flipV="false" rot="2043291">
            <a:off x="2398918" y="3517825"/>
            <a:ext cx="753669" cy="343862"/>
          </a:xfrm>
          <a:custGeom>
            <a:avLst/>
            <a:gdLst/>
            <a:ahLst/>
            <a:cxnLst/>
            <a:rect r="r" b="b" t="t" l="l"/>
            <a:pathLst>
              <a:path h="343862" w="753669">
                <a:moveTo>
                  <a:pt x="0" y="0"/>
                </a:moveTo>
                <a:lnTo>
                  <a:pt x="753669" y="0"/>
                </a:lnTo>
                <a:lnTo>
                  <a:pt x="753669" y="343862"/>
                </a:lnTo>
                <a:lnTo>
                  <a:pt x="0" y="34386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3" id="33"/>
          <p:cNvSpPr/>
          <p:nvPr/>
        </p:nvSpPr>
        <p:spPr>
          <a:xfrm flipH="false" flipV="false" rot="-1435507">
            <a:off x="2398918" y="4507095"/>
            <a:ext cx="753669" cy="343862"/>
          </a:xfrm>
          <a:custGeom>
            <a:avLst/>
            <a:gdLst/>
            <a:ahLst/>
            <a:cxnLst/>
            <a:rect r="r" b="b" t="t" l="l"/>
            <a:pathLst>
              <a:path h="343862" w="753669">
                <a:moveTo>
                  <a:pt x="0" y="0"/>
                </a:moveTo>
                <a:lnTo>
                  <a:pt x="753669" y="0"/>
                </a:lnTo>
                <a:lnTo>
                  <a:pt x="753669" y="343862"/>
                </a:lnTo>
                <a:lnTo>
                  <a:pt x="0" y="34386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4" id="34"/>
          <p:cNvSpPr/>
          <p:nvPr/>
        </p:nvSpPr>
        <p:spPr>
          <a:xfrm flipH="false" flipV="false" rot="-8707799">
            <a:off x="4147037" y="4474989"/>
            <a:ext cx="753669" cy="343862"/>
          </a:xfrm>
          <a:custGeom>
            <a:avLst/>
            <a:gdLst/>
            <a:ahLst/>
            <a:cxnLst/>
            <a:rect r="r" b="b" t="t" l="l"/>
            <a:pathLst>
              <a:path h="343862" w="753669">
                <a:moveTo>
                  <a:pt x="0" y="0"/>
                </a:moveTo>
                <a:lnTo>
                  <a:pt x="753669" y="0"/>
                </a:lnTo>
                <a:lnTo>
                  <a:pt x="753669" y="343861"/>
                </a:lnTo>
                <a:lnTo>
                  <a:pt x="0" y="34386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5" id="35"/>
          <p:cNvSpPr/>
          <p:nvPr/>
        </p:nvSpPr>
        <p:spPr>
          <a:xfrm flipH="false" flipV="false" rot="8864817">
            <a:off x="4092858" y="3402246"/>
            <a:ext cx="753669" cy="343862"/>
          </a:xfrm>
          <a:custGeom>
            <a:avLst/>
            <a:gdLst/>
            <a:ahLst/>
            <a:cxnLst/>
            <a:rect r="r" b="b" t="t" l="l"/>
            <a:pathLst>
              <a:path h="343862" w="753669">
                <a:moveTo>
                  <a:pt x="0" y="0"/>
                </a:moveTo>
                <a:lnTo>
                  <a:pt x="753669" y="0"/>
                </a:lnTo>
                <a:lnTo>
                  <a:pt x="753669" y="343862"/>
                </a:lnTo>
                <a:lnTo>
                  <a:pt x="0" y="34386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6" id="36"/>
          <p:cNvSpPr/>
          <p:nvPr/>
        </p:nvSpPr>
        <p:spPr>
          <a:xfrm flipH="false" flipV="false" rot="0">
            <a:off x="13096013" y="3273033"/>
            <a:ext cx="2867509" cy="1595052"/>
          </a:xfrm>
          <a:custGeom>
            <a:avLst/>
            <a:gdLst/>
            <a:ahLst/>
            <a:cxnLst/>
            <a:rect r="r" b="b" t="t" l="l"/>
            <a:pathLst>
              <a:path h="1595052" w="2867509">
                <a:moveTo>
                  <a:pt x="0" y="0"/>
                </a:moveTo>
                <a:lnTo>
                  <a:pt x="2867509" y="0"/>
                </a:lnTo>
                <a:lnTo>
                  <a:pt x="2867509" y="1595052"/>
                </a:lnTo>
                <a:lnTo>
                  <a:pt x="0" y="159505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37" id="37"/>
          <p:cNvSpPr txBox="true"/>
          <p:nvPr/>
        </p:nvSpPr>
        <p:spPr>
          <a:xfrm rot="0">
            <a:off x="1426816" y="723900"/>
            <a:ext cx="15434369" cy="1134414"/>
          </a:xfrm>
          <a:prstGeom prst="rect">
            <a:avLst/>
          </a:prstGeom>
        </p:spPr>
        <p:txBody>
          <a:bodyPr anchor="t" rtlCol="false" tIns="0" lIns="0" bIns="0" rIns="0">
            <a:spAutoFit/>
          </a:bodyPr>
          <a:lstStyle/>
          <a:p>
            <a:pPr algn="ctr">
              <a:lnSpc>
                <a:spcPts val="8331"/>
              </a:lnSpc>
            </a:pPr>
            <a:r>
              <a:rPr lang="en-US" sz="7573">
                <a:solidFill>
                  <a:srgbClr val="3B51A3"/>
                </a:solidFill>
                <a:latin typeface="Filson Soft 1"/>
              </a:rPr>
              <a:t>CREATING FELT SAFETY</a:t>
            </a:r>
          </a:p>
        </p:txBody>
      </p:sp>
      <p:sp>
        <p:nvSpPr>
          <p:cNvPr name="TextBox 38" id="38"/>
          <p:cNvSpPr txBox="true"/>
          <p:nvPr/>
        </p:nvSpPr>
        <p:spPr>
          <a:xfrm rot="0">
            <a:off x="2159172" y="5337437"/>
            <a:ext cx="3198122" cy="593724"/>
          </a:xfrm>
          <a:prstGeom prst="rect">
            <a:avLst/>
          </a:prstGeom>
        </p:spPr>
        <p:txBody>
          <a:bodyPr anchor="t" rtlCol="false" tIns="0" lIns="0" bIns="0" rIns="0">
            <a:spAutoFit/>
          </a:bodyPr>
          <a:lstStyle/>
          <a:p>
            <a:pPr algn="ctr">
              <a:lnSpc>
                <a:spcPts val="4399"/>
              </a:lnSpc>
            </a:pPr>
            <a:r>
              <a:rPr lang="en-US" sz="3999" spc="199">
                <a:solidFill>
                  <a:srgbClr val="3B51A3"/>
                </a:solidFill>
                <a:latin typeface="Filson Soft 1"/>
              </a:rPr>
              <a:t>Inside </a:t>
            </a:r>
          </a:p>
        </p:txBody>
      </p:sp>
      <p:sp>
        <p:nvSpPr>
          <p:cNvPr name="TextBox 39" id="39"/>
          <p:cNvSpPr txBox="true"/>
          <p:nvPr/>
        </p:nvSpPr>
        <p:spPr>
          <a:xfrm rot="0">
            <a:off x="7617872" y="5337437"/>
            <a:ext cx="3198122" cy="593724"/>
          </a:xfrm>
          <a:prstGeom prst="rect">
            <a:avLst/>
          </a:prstGeom>
        </p:spPr>
        <p:txBody>
          <a:bodyPr anchor="t" rtlCol="false" tIns="0" lIns="0" bIns="0" rIns="0">
            <a:spAutoFit/>
          </a:bodyPr>
          <a:lstStyle/>
          <a:p>
            <a:pPr algn="ctr">
              <a:lnSpc>
                <a:spcPts val="4399"/>
              </a:lnSpc>
            </a:pPr>
            <a:r>
              <a:rPr lang="en-US" sz="3999" spc="199">
                <a:solidFill>
                  <a:srgbClr val="3B51A3"/>
                </a:solidFill>
                <a:latin typeface="Filson Soft 1"/>
              </a:rPr>
              <a:t>Outside</a:t>
            </a:r>
          </a:p>
        </p:txBody>
      </p:sp>
      <p:sp>
        <p:nvSpPr>
          <p:cNvPr name="TextBox 40" id="40"/>
          <p:cNvSpPr txBox="true"/>
          <p:nvPr/>
        </p:nvSpPr>
        <p:spPr>
          <a:xfrm rot="0">
            <a:off x="12998450" y="5337437"/>
            <a:ext cx="3198122" cy="593724"/>
          </a:xfrm>
          <a:prstGeom prst="rect">
            <a:avLst/>
          </a:prstGeom>
        </p:spPr>
        <p:txBody>
          <a:bodyPr anchor="t" rtlCol="false" tIns="0" lIns="0" bIns="0" rIns="0">
            <a:spAutoFit/>
          </a:bodyPr>
          <a:lstStyle/>
          <a:p>
            <a:pPr algn="ctr">
              <a:lnSpc>
                <a:spcPts val="4399"/>
              </a:lnSpc>
            </a:pPr>
            <a:r>
              <a:rPr lang="en-US" sz="3999" spc="199">
                <a:solidFill>
                  <a:srgbClr val="3B51A3"/>
                </a:solidFill>
                <a:latin typeface="Filson Soft 1"/>
              </a:rPr>
              <a:t>Between</a:t>
            </a:r>
          </a:p>
        </p:txBody>
      </p:sp>
      <p:sp>
        <p:nvSpPr>
          <p:cNvPr name="TextBox 41" id="41"/>
          <p:cNvSpPr txBox="true"/>
          <p:nvPr/>
        </p:nvSpPr>
        <p:spPr>
          <a:xfrm rot="0">
            <a:off x="1673365" y="5913335"/>
            <a:ext cx="4169735" cy="3911918"/>
          </a:xfrm>
          <a:prstGeom prst="rect">
            <a:avLst/>
          </a:prstGeom>
        </p:spPr>
        <p:txBody>
          <a:bodyPr anchor="t" rtlCol="false" tIns="0" lIns="0" bIns="0" rIns="0">
            <a:spAutoFit/>
          </a:bodyPr>
          <a:lstStyle/>
          <a:p>
            <a:pPr algn="l">
              <a:lnSpc>
                <a:spcPts val="2799"/>
              </a:lnSpc>
            </a:pPr>
            <a:r>
              <a:rPr lang="en-US" sz="1999">
                <a:solidFill>
                  <a:srgbClr val="3B51A3"/>
                </a:solidFill>
                <a:latin typeface="Filson Soft 2"/>
              </a:rPr>
              <a:t>What is happening inside the body:</a:t>
            </a:r>
          </a:p>
          <a:p>
            <a:pPr algn="l">
              <a:lnSpc>
                <a:spcPts val="2799"/>
              </a:lnSpc>
            </a:pPr>
          </a:p>
          <a:p>
            <a:pPr algn="l" marL="431797" indent="-215899" lvl="1">
              <a:lnSpc>
                <a:spcPts val="2799"/>
              </a:lnSpc>
              <a:buFont typeface="Arial"/>
              <a:buChar char="•"/>
            </a:pPr>
            <a:r>
              <a:rPr lang="en-US" sz="1999">
                <a:solidFill>
                  <a:srgbClr val="3B51A3"/>
                </a:solidFill>
                <a:latin typeface="Filson Soft 2"/>
              </a:rPr>
              <a:t>hunger</a:t>
            </a:r>
          </a:p>
          <a:p>
            <a:pPr algn="l" marL="431797" indent="-215899" lvl="1">
              <a:lnSpc>
                <a:spcPts val="2799"/>
              </a:lnSpc>
              <a:buFont typeface="Arial"/>
              <a:buChar char="•"/>
            </a:pPr>
            <a:r>
              <a:rPr lang="en-US" sz="1999">
                <a:solidFill>
                  <a:srgbClr val="3B51A3"/>
                </a:solidFill>
                <a:latin typeface="Filson Soft 2"/>
              </a:rPr>
              <a:t>thirst</a:t>
            </a:r>
          </a:p>
          <a:p>
            <a:pPr algn="l" marL="431797" indent="-215899" lvl="1">
              <a:lnSpc>
                <a:spcPts val="2799"/>
              </a:lnSpc>
              <a:buFont typeface="Arial"/>
              <a:buChar char="•"/>
            </a:pPr>
            <a:r>
              <a:rPr lang="en-US" sz="1999">
                <a:solidFill>
                  <a:srgbClr val="3B51A3"/>
                </a:solidFill>
                <a:latin typeface="Filson Soft 2"/>
              </a:rPr>
              <a:t>fatigue</a:t>
            </a:r>
          </a:p>
          <a:p>
            <a:pPr algn="l" marL="431797" indent="-215899" lvl="1">
              <a:lnSpc>
                <a:spcPts val="2799"/>
              </a:lnSpc>
              <a:buFont typeface="Arial"/>
              <a:buChar char="•"/>
            </a:pPr>
            <a:r>
              <a:rPr lang="en-US" sz="1999">
                <a:solidFill>
                  <a:srgbClr val="3B51A3"/>
                </a:solidFill>
                <a:latin typeface="Filson Soft 2"/>
              </a:rPr>
              <a:t>body temperature</a:t>
            </a:r>
          </a:p>
          <a:p>
            <a:pPr algn="l" marL="431797" indent="-215899" lvl="1">
              <a:lnSpc>
                <a:spcPts val="2799"/>
              </a:lnSpc>
              <a:buFont typeface="Arial"/>
              <a:buChar char="•"/>
            </a:pPr>
            <a:r>
              <a:rPr lang="en-US" sz="1999">
                <a:solidFill>
                  <a:srgbClr val="3B51A3"/>
                </a:solidFill>
                <a:latin typeface="Filson Soft 2"/>
              </a:rPr>
              <a:t>pain</a:t>
            </a:r>
          </a:p>
          <a:p>
            <a:pPr algn="l" marL="431797" indent="-215899" lvl="1">
              <a:lnSpc>
                <a:spcPts val="2799"/>
              </a:lnSpc>
              <a:buFont typeface="Arial"/>
              <a:buChar char="•"/>
            </a:pPr>
            <a:r>
              <a:rPr lang="en-US" sz="1999">
                <a:solidFill>
                  <a:srgbClr val="3B51A3"/>
                </a:solidFill>
                <a:latin typeface="Filson Soft 2"/>
              </a:rPr>
              <a:t>need to use the bathroom</a:t>
            </a:r>
          </a:p>
          <a:p>
            <a:pPr algn="l">
              <a:lnSpc>
                <a:spcPts val="2239"/>
              </a:lnSpc>
            </a:pPr>
          </a:p>
          <a:p>
            <a:pPr algn="l">
              <a:lnSpc>
                <a:spcPts val="2239"/>
              </a:lnSpc>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2339655"/>
            <a:ext cx="4662834" cy="7242610"/>
            <a:chOff x="0" y="0"/>
            <a:chExt cx="1496337" cy="2324206"/>
          </a:xfrm>
        </p:grpSpPr>
        <p:sp>
          <p:nvSpPr>
            <p:cNvPr name="Freeform 3" id="3"/>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3B51A3"/>
              </a:solidFill>
              <a:prstDash val="solid"/>
              <a:miter/>
            </a:ln>
          </p:spPr>
        </p:sp>
        <p:sp>
          <p:nvSpPr>
            <p:cNvPr name="TextBox 4" id="4"/>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2339655"/>
            <a:ext cx="4662834" cy="2355116"/>
            <a:chOff x="0" y="0"/>
            <a:chExt cx="1496337" cy="755774"/>
          </a:xfrm>
        </p:grpSpPr>
        <p:sp>
          <p:nvSpPr>
            <p:cNvPr name="Freeform 6" id="6"/>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7" id="7"/>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2233072" y="2985260"/>
            <a:ext cx="3050321" cy="2170598"/>
            <a:chOff x="0" y="0"/>
            <a:chExt cx="1724308" cy="1227011"/>
          </a:xfrm>
        </p:grpSpPr>
        <p:sp>
          <p:nvSpPr>
            <p:cNvPr name="Freeform 9" id="9"/>
            <p:cNvSpPr/>
            <p:nvPr/>
          </p:nvSpPr>
          <p:spPr>
            <a:xfrm flipH="false" flipV="false" rot="0">
              <a:off x="0" y="0"/>
              <a:ext cx="1724308" cy="1227011"/>
            </a:xfrm>
            <a:custGeom>
              <a:avLst/>
              <a:gdLst/>
              <a:ahLst/>
              <a:cxnLst/>
              <a:rect r="r" b="b" t="t" l="l"/>
              <a:pathLst>
                <a:path h="1227011" w="1724308">
                  <a:moveTo>
                    <a:pt x="0" y="0"/>
                  </a:moveTo>
                  <a:lnTo>
                    <a:pt x="1724308" y="0"/>
                  </a:lnTo>
                  <a:lnTo>
                    <a:pt x="1724308" y="1227011"/>
                  </a:lnTo>
                  <a:lnTo>
                    <a:pt x="0" y="1227011"/>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207961"/>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6811616" y="2338432"/>
            <a:ext cx="4662834" cy="7242610"/>
            <a:chOff x="0" y="0"/>
            <a:chExt cx="1496337" cy="2324206"/>
          </a:xfrm>
        </p:grpSpPr>
        <p:sp>
          <p:nvSpPr>
            <p:cNvPr name="Freeform 12" id="12"/>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3B51A3"/>
              </a:solidFill>
              <a:prstDash val="solid"/>
              <a:miter/>
            </a:ln>
          </p:spPr>
        </p:sp>
        <p:sp>
          <p:nvSpPr>
            <p:cNvPr name="TextBox 13" id="13"/>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14" id="14"/>
          <p:cNvGrpSpPr/>
          <p:nvPr/>
        </p:nvGrpSpPr>
        <p:grpSpPr>
          <a:xfrm rot="0">
            <a:off x="6811616" y="2339044"/>
            <a:ext cx="4662834" cy="2355116"/>
            <a:chOff x="0" y="0"/>
            <a:chExt cx="1496337" cy="755774"/>
          </a:xfrm>
        </p:grpSpPr>
        <p:sp>
          <p:nvSpPr>
            <p:cNvPr name="Freeform 15" id="15"/>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16" id="16"/>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17" id="17"/>
          <p:cNvGrpSpPr/>
          <p:nvPr/>
        </p:nvGrpSpPr>
        <p:grpSpPr>
          <a:xfrm rot="0">
            <a:off x="7617872" y="2985260"/>
            <a:ext cx="3050321" cy="2169374"/>
            <a:chOff x="0" y="0"/>
            <a:chExt cx="1724308" cy="1226320"/>
          </a:xfrm>
        </p:grpSpPr>
        <p:sp>
          <p:nvSpPr>
            <p:cNvPr name="Freeform 18" id="18"/>
            <p:cNvSpPr/>
            <p:nvPr/>
          </p:nvSpPr>
          <p:spPr>
            <a:xfrm flipH="false" flipV="false" rot="0">
              <a:off x="0" y="0"/>
              <a:ext cx="1724308" cy="1226320"/>
            </a:xfrm>
            <a:custGeom>
              <a:avLst/>
              <a:gdLst/>
              <a:ahLst/>
              <a:cxnLst/>
              <a:rect r="r" b="b" t="t" l="l"/>
              <a:pathLst>
                <a:path h="1226320" w="1724308">
                  <a:moveTo>
                    <a:pt x="0" y="0"/>
                  </a:moveTo>
                  <a:lnTo>
                    <a:pt x="1724308" y="0"/>
                  </a:lnTo>
                  <a:lnTo>
                    <a:pt x="1724308" y="1226320"/>
                  </a:lnTo>
                  <a:lnTo>
                    <a:pt x="0" y="1226320"/>
                  </a:lnTo>
                  <a:close/>
                </a:path>
              </a:pathLst>
            </a:custGeom>
            <a:solidFill>
              <a:srgbClr val="FFFFFF"/>
            </a:solidFill>
            <a:ln w="19050" cap="sq">
              <a:solidFill>
                <a:srgbClr val="3B51A3"/>
              </a:solidFill>
              <a:prstDash val="solid"/>
              <a:miter/>
            </a:ln>
          </p:spPr>
        </p:sp>
        <p:sp>
          <p:nvSpPr>
            <p:cNvPr name="TextBox 19" id="19"/>
            <p:cNvSpPr txBox="true"/>
            <p:nvPr/>
          </p:nvSpPr>
          <p:spPr>
            <a:xfrm>
              <a:off x="0" y="19050"/>
              <a:ext cx="1724308" cy="1207270"/>
            </a:xfrm>
            <a:prstGeom prst="rect">
              <a:avLst/>
            </a:prstGeom>
          </p:spPr>
          <p:txBody>
            <a:bodyPr anchor="ctr" rtlCol="false" tIns="55523" lIns="55523" bIns="55523" rIns="55523"/>
            <a:lstStyle/>
            <a:p>
              <a:pPr algn="ctr">
                <a:lnSpc>
                  <a:spcPts val="2419"/>
                </a:lnSpc>
              </a:pPr>
            </a:p>
          </p:txBody>
        </p:sp>
      </p:grpSp>
      <p:grpSp>
        <p:nvGrpSpPr>
          <p:cNvPr name="Group 20" id="20"/>
          <p:cNvGrpSpPr/>
          <p:nvPr/>
        </p:nvGrpSpPr>
        <p:grpSpPr>
          <a:xfrm rot="0">
            <a:off x="12198350" y="2339655"/>
            <a:ext cx="4662834" cy="7242610"/>
            <a:chOff x="0" y="0"/>
            <a:chExt cx="1496337" cy="2324206"/>
          </a:xfrm>
        </p:grpSpPr>
        <p:sp>
          <p:nvSpPr>
            <p:cNvPr name="Freeform 21" id="21"/>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000000"/>
              </a:solidFill>
              <a:prstDash val="solid"/>
              <a:miter/>
            </a:ln>
          </p:spPr>
        </p:sp>
        <p:sp>
          <p:nvSpPr>
            <p:cNvPr name="TextBox 22" id="22"/>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23" id="23"/>
          <p:cNvGrpSpPr/>
          <p:nvPr/>
        </p:nvGrpSpPr>
        <p:grpSpPr>
          <a:xfrm rot="0">
            <a:off x="12198350" y="2340267"/>
            <a:ext cx="4662834" cy="2355116"/>
            <a:chOff x="0" y="0"/>
            <a:chExt cx="1496337" cy="755774"/>
          </a:xfrm>
        </p:grpSpPr>
        <p:sp>
          <p:nvSpPr>
            <p:cNvPr name="Freeform 24" id="24"/>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25" id="25"/>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26" id="26"/>
          <p:cNvGrpSpPr/>
          <p:nvPr/>
        </p:nvGrpSpPr>
        <p:grpSpPr>
          <a:xfrm rot="0">
            <a:off x="13004607" y="2985260"/>
            <a:ext cx="3050321" cy="2170598"/>
            <a:chOff x="0" y="0"/>
            <a:chExt cx="1724308" cy="1227011"/>
          </a:xfrm>
        </p:grpSpPr>
        <p:sp>
          <p:nvSpPr>
            <p:cNvPr name="Freeform 27" id="27"/>
            <p:cNvSpPr/>
            <p:nvPr/>
          </p:nvSpPr>
          <p:spPr>
            <a:xfrm flipH="false" flipV="false" rot="0">
              <a:off x="0" y="0"/>
              <a:ext cx="1724308" cy="1227011"/>
            </a:xfrm>
            <a:custGeom>
              <a:avLst/>
              <a:gdLst/>
              <a:ahLst/>
              <a:cxnLst/>
              <a:rect r="r" b="b" t="t" l="l"/>
              <a:pathLst>
                <a:path h="1227011" w="1724308">
                  <a:moveTo>
                    <a:pt x="0" y="0"/>
                  </a:moveTo>
                  <a:lnTo>
                    <a:pt x="1724308" y="0"/>
                  </a:lnTo>
                  <a:lnTo>
                    <a:pt x="1724308" y="1227011"/>
                  </a:lnTo>
                  <a:lnTo>
                    <a:pt x="0" y="1227011"/>
                  </a:lnTo>
                  <a:close/>
                </a:path>
              </a:pathLst>
            </a:custGeom>
            <a:solidFill>
              <a:srgbClr val="FFFFFF"/>
            </a:solidFill>
            <a:ln w="19050" cap="sq">
              <a:solidFill>
                <a:srgbClr val="000000"/>
              </a:solidFill>
              <a:prstDash val="solid"/>
              <a:miter/>
            </a:ln>
          </p:spPr>
        </p:sp>
        <p:sp>
          <p:nvSpPr>
            <p:cNvPr name="TextBox 28" id="28"/>
            <p:cNvSpPr txBox="true"/>
            <p:nvPr/>
          </p:nvSpPr>
          <p:spPr>
            <a:xfrm>
              <a:off x="0" y="19050"/>
              <a:ext cx="1724308" cy="1207961"/>
            </a:xfrm>
            <a:prstGeom prst="rect">
              <a:avLst/>
            </a:prstGeom>
          </p:spPr>
          <p:txBody>
            <a:bodyPr anchor="ctr" rtlCol="false" tIns="55523" lIns="55523" bIns="55523" rIns="55523"/>
            <a:lstStyle/>
            <a:p>
              <a:pPr algn="ctr">
                <a:lnSpc>
                  <a:spcPts val="2419"/>
                </a:lnSpc>
              </a:pPr>
            </a:p>
          </p:txBody>
        </p:sp>
      </p:grpSp>
      <p:sp>
        <p:nvSpPr>
          <p:cNvPr name="Freeform 29" id="29"/>
          <p:cNvSpPr/>
          <p:nvPr/>
        </p:nvSpPr>
        <p:spPr>
          <a:xfrm flipH="false" flipV="false" rot="0">
            <a:off x="17059275" y="402945"/>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2"/>
            <a:stretch>
              <a:fillRect l="0" t="0" r="0" b="0"/>
            </a:stretch>
          </a:blipFill>
        </p:spPr>
      </p:sp>
      <p:sp>
        <p:nvSpPr>
          <p:cNvPr name="Freeform 30" id="30"/>
          <p:cNvSpPr/>
          <p:nvPr/>
        </p:nvSpPr>
        <p:spPr>
          <a:xfrm flipH="false" flipV="false" rot="0">
            <a:off x="8351974" y="3246724"/>
            <a:ext cx="1582117" cy="1582117"/>
          </a:xfrm>
          <a:custGeom>
            <a:avLst/>
            <a:gdLst/>
            <a:ahLst/>
            <a:cxnLst/>
            <a:rect r="r" b="b" t="t" l="l"/>
            <a:pathLst>
              <a:path h="1582117" w="1582117">
                <a:moveTo>
                  <a:pt x="0" y="0"/>
                </a:moveTo>
                <a:lnTo>
                  <a:pt x="1582117" y="0"/>
                </a:lnTo>
                <a:lnTo>
                  <a:pt x="1582117" y="1582117"/>
                </a:lnTo>
                <a:lnTo>
                  <a:pt x="0" y="158211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1" id="31"/>
          <p:cNvSpPr/>
          <p:nvPr/>
        </p:nvSpPr>
        <p:spPr>
          <a:xfrm flipH="false" flipV="false" rot="0">
            <a:off x="3281983" y="3128171"/>
            <a:ext cx="796318" cy="1884777"/>
          </a:xfrm>
          <a:custGeom>
            <a:avLst/>
            <a:gdLst/>
            <a:ahLst/>
            <a:cxnLst/>
            <a:rect r="r" b="b" t="t" l="l"/>
            <a:pathLst>
              <a:path h="1884777" w="796318">
                <a:moveTo>
                  <a:pt x="0" y="0"/>
                </a:moveTo>
                <a:lnTo>
                  <a:pt x="796318" y="0"/>
                </a:lnTo>
                <a:lnTo>
                  <a:pt x="796318" y="1884777"/>
                </a:lnTo>
                <a:lnTo>
                  <a:pt x="0" y="188477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32" id="32"/>
          <p:cNvSpPr/>
          <p:nvPr/>
        </p:nvSpPr>
        <p:spPr>
          <a:xfrm flipH="false" flipV="false" rot="2043291">
            <a:off x="2398918" y="3517825"/>
            <a:ext cx="753669" cy="343862"/>
          </a:xfrm>
          <a:custGeom>
            <a:avLst/>
            <a:gdLst/>
            <a:ahLst/>
            <a:cxnLst/>
            <a:rect r="r" b="b" t="t" l="l"/>
            <a:pathLst>
              <a:path h="343862" w="753669">
                <a:moveTo>
                  <a:pt x="0" y="0"/>
                </a:moveTo>
                <a:lnTo>
                  <a:pt x="753669" y="0"/>
                </a:lnTo>
                <a:lnTo>
                  <a:pt x="753669" y="343862"/>
                </a:lnTo>
                <a:lnTo>
                  <a:pt x="0" y="34386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3" id="33"/>
          <p:cNvSpPr/>
          <p:nvPr/>
        </p:nvSpPr>
        <p:spPr>
          <a:xfrm flipH="false" flipV="false" rot="-1435507">
            <a:off x="2398918" y="4507095"/>
            <a:ext cx="753669" cy="343862"/>
          </a:xfrm>
          <a:custGeom>
            <a:avLst/>
            <a:gdLst/>
            <a:ahLst/>
            <a:cxnLst/>
            <a:rect r="r" b="b" t="t" l="l"/>
            <a:pathLst>
              <a:path h="343862" w="753669">
                <a:moveTo>
                  <a:pt x="0" y="0"/>
                </a:moveTo>
                <a:lnTo>
                  <a:pt x="753669" y="0"/>
                </a:lnTo>
                <a:lnTo>
                  <a:pt x="753669" y="343862"/>
                </a:lnTo>
                <a:lnTo>
                  <a:pt x="0" y="34386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4" id="34"/>
          <p:cNvSpPr/>
          <p:nvPr/>
        </p:nvSpPr>
        <p:spPr>
          <a:xfrm flipH="false" flipV="false" rot="-8707799">
            <a:off x="4147037" y="4474989"/>
            <a:ext cx="753669" cy="343862"/>
          </a:xfrm>
          <a:custGeom>
            <a:avLst/>
            <a:gdLst/>
            <a:ahLst/>
            <a:cxnLst/>
            <a:rect r="r" b="b" t="t" l="l"/>
            <a:pathLst>
              <a:path h="343862" w="753669">
                <a:moveTo>
                  <a:pt x="0" y="0"/>
                </a:moveTo>
                <a:lnTo>
                  <a:pt x="753669" y="0"/>
                </a:lnTo>
                <a:lnTo>
                  <a:pt x="753669" y="343861"/>
                </a:lnTo>
                <a:lnTo>
                  <a:pt x="0" y="34386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5" id="35"/>
          <p:cNvSpPr/>
          <p:nvPr/>
        </p:nvSpPr>
        <p:spPr>
          <a:xfrm flipH="false" flipV="false" rot="8864817">
            <a:off x="4092858" y="3402246"/>
            <a:ext cx="753669" cy="343862"/>
          </a:xfrm>
          <a:custGeom>
            <a:avLst/>
            <a:gdLst/>
            <a:ahLst/>
            <a:cxnLst/>
            <a:rect r="r" b="b" t="t" l="l"/>
            <a:pathLst>
              <a:path h="343862" w="753669">
                <a:moveTo>
                  <a:pt x="0" y="0"/>
                </a:moveTo>
                <a:lnTo>
                  <a:pt x="753669" y="0"/>
                </a:lnTo>
                <a:lnTo>
                  <a:pt x="753669" y="343862"/>
                </a:lnTo>
                <a:lnTo>
                  <a:pt x="0" y="34386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6" id="36"/>
          <p:cNvSpPr/>
          <p:nvPr/>
        </p:nvSpPr>
        <p:spPr>
          <a:xfrm flipH="false" flipV="false" rot="0">
            <a:off x="13096013" y="3273033"/>
            <a:ext cx="2867509" cy="1595052"/>
          </a:xfrm>
          <a:custGeom>
            <a:avLst/>
            <a:gdLst/>
            <a:ahLst/>
            <a:cxnLst/>
            <a:rect r="r" b="b" t="t" l="l"/>
            <a:pathLst>
              <a:path h="1595052" w="2867509">
                <a:moveTo>
                  <a:pt x="0" y="0"/>
                </a:moveTo>
                <a:lnTo>
                  <a:pt x="2867509" y="0"/>
                </a:lnTo>
                <a:lnTo>
                  <a:pt x="2867509" y="1595052"/>
                </a:lnTo>
                <a:lnTo>
                  <a:pt x="0" y="159505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37" id="37"/>
          <p:cNvSpPr txBox="true"/>
          <p:nvPr/>
        </p:nvSpPr>
        <p:spPr>
          <a:xfrm rot="0">
            <a:off x="1426816" y="723900"/>
            <a:ext cx="15434369" cy="1134414"/>
          </a:xfrm>
          <a:prstGeom prst="rect">
            <a:avLst/>
          </a:prstGeom>
        </p:spPr>
        <p:txBody>
          <a:bodyPr anchor="t" rtlCol="false" tIns="0" lIns="0" bIns="0" rIns="0">
            <a:spAutoFit/>
          </a:bodyPr>
          <a:lstStyle/>
          <a:p>
            <a:pPr algn="ctr">
              <a:lnSpc>
                <a:spcPts val="8331"/>
              </a:lnSpc>
            </a:pPr>
            <a:r>
              <a:rPr lang="en-US" sz="7573">
                <a:solidFill>
                  <a:srgbClr val="3B51A3"/>
                </a:solidFill>
                <a:latin typeface="Filson Soft 1"/>
              </a:rPr>
              <a:t>CREATING FELT SAFETY</a:t>
            </a:r>
          </a:p>
        </p:txBody>
      </p:sp>
      <p:sp>
        <p:nvSpPr>
          <p:cNvPr name="TextBox 38" id="38"/>
          <p:cNvSpPr txBox="true"/>
          <p:nvPr/>
        </p:nvSpPr>
        <p:spPr>
          <a:xfrm rot="0">
            <a:off x="2159172" y="5337437"/>
            <a:ext cx="3198122" cy="593724"/>
          </a:xfrm>
          <a:prstGeom prst="rect">
            <a:avLst/>
          </a:prstGeom>
        </p:spPr>
        <p:txBody>
          <a:bodyPr anchor="t" rtlCol="false" tIns="0" lIns="0" bIns="0" rIns="0">
            <a:spAutoFit/>
          </a:bodyPr>
          <a:lstStyle/>
          <a:p>
            <a:pPr algn="ctr">
              <a:lnSpc>
                <a:spcPts val="4399"/>
              </a:lnSpc>
            </a:pPr>
            <a:r>
              <a:rPr lang="en-US" sz="3999" spc="199">
                <a:solidFill>
                  <a:srgbClr val="3B51A3"/>
                </a:solidFill>
                <a:latin typeface="Filson Soft 1"/>
              </a:rPr>
              <a:t>Inside </a:t>
            </a:r>
          </a:p>
        </p:txBody>
      </p:sp>
      <p:sp>
        <p:nvSpPr>
          <p:cNvPr name="TextBox 39" id="39"/>
          <p:cNvSpPr txBox="true"/>
          <p:nvPr/>
        </p:nvSpPr>
        <p:spPr>
          <a:xfrm rot="0">
            <a:off x="7617872" y="5337437"/>
            <a:ext cx="3198122" cy="593724"/>
          </a:xfrm>
          <a:prstGeom prst="rect">
            <a:avLst/>
          </a:prstGeom>
        </p:spPr>
        <p:txBody>
          <a:bodyPr anchor="t" rtlCol="false" tIns="0" lIns="0" bIns="0" rIns="0">
            <a:spAutoFit/>
          </a:bodyPr>
          <a:lstStyle/>
          <a:p>
            <a:pPr algn="ctr">
              <a:lnSpc>
                <a:spcPts val="4399"/>
              </a:lnSpc>
            </a:pPr>
            <a:r>
              <a:rPr lang="en-US" sz="3999" spc="199">
                <a:solidFill>
                  <a:srgbClr val="3B51A3"/>
                </a:solidFill>
                <a:latin typeface="Filson Soft 1"/>
              </a:rPr>
              <a:t>Outside</a:t>
            </a:r>
          </a:p>
        </p:txBody>
      </p:sp>
      <p:sp>
        <p:nvSpPr>
          <p:cNvPr name="TextBox 40" id="40"/>
          <p:cNvSpPr txBox="true"/>
          <p:nvPr/>
        </p:nvSpPr>
        <p:spPr>
          <a:xfrm rot="0">
            <a:off x="12998450" y="5337437"/>
            <a:ext cx="3198122" cy="593724"/>
          </a:xfrm>
          <a:prstGeom prst="rect">
            <a:avLst/>
          </a:prstGeom>
        </p:spPr>
        <p:txBody>
          <a:bodyPr anchor="t" rtlCol="false" tIns="0" lIns="0" bIns="0" rIns="0">
            <a:spAutoFit/>
          </a:bodyPr>
          <a:lstStyle/>
          <a:p>
            <a:pPr algn="ctr">
              <a:lnSpc>
                <a:spcPts val="4399"/>
              </a:lnSpc>
            </a:pPr>
            <a:r>
              <a:rPr lang="en-US" sz="3999" spc="199">
                <a:solidFill>
                  <a:srgbClr val="3B51A3"/>
                </a:solidFill>
                <a:latin typeface="Filson Soft 1"/>
              </a:rPr>
              <a:t>Between</a:t>
            </a:r>
          </a:p>
        </p:txBody>
      </p:sp>
      <p:sp>
        <p:nvSpPr>
          <p:cNvPr name="TextBox 41" id="41"/>
          <p:cNvSpPr txBox="true"/>
          <p:nvPr/>
        </p:nvSpPr>
        <p:spPr>
          <a:xfrm rot="0">
            <a:off x="1673365" y="5913335"/>
            <a:ext cx="4169735" cy="3911918"/>
          </a:xfrm>
          <a:prstGeom prst="rect">
            <a:avLst/>
          </a:prstGeom>
        </p:spPr>
        <p:txBody>
          <a:bodyPr anchor="t" rtlCol="false" tIns="0" lIns="0" bIns="0" rIns="0">
            <a:spAutoFit/>
          </a:bodyPr>
          <a:lstStyle/>
          <a:p>
            <a:pPr algn="l">
              <a:lnSpc>
                <a:spcPts val="2799"/>
              </a:lnSpc>
            </a:pPr>
            <a:r>
              <a:rPr lang="en-US" sz="1999">
                <a:solidFill>
                  <a:srgbClr val="3B51A3"/>
                </a:solidFill>
                <a:latin typeface="Filson Soft 2"/>
              </a:rPr>
              <a:t>What is happening inside the body:</a:t>
            </a:r>
          </a:p>
          <a:p>
            <a:pPr algn="l">
              <a:lnSpc>
                <a:spcPts val="2799"/>
              </a:lnSpc>
            </a:pPr>
          </a:p>
          <a:p>
            <a:pPr algn="l" marL="431797" indent="-215899" lvl="1">
              <a:lnSpc>
                <a:spcPts val="2799"/>
              </a:lnSpc>
              <a:buFont typeface="Arial"/>
              <a:buChar char="•"/>
            </a:pPr>
            <a:r>
              <a:rPr lang="en-US" sz="1999">
                <a:solidFill>
                  <a:srgbClr val="3B51A3"/>
                </a:solidFill>
                <a:latin typeface="Filson Soft 2"/>
              </a:rPr>
              <a:t>hunger</a:t>
            </a:r>
          </a:p>
          <a:p>
            <a:pPr algn="l" marL="431797" indent="-215899" lvl="1">
              <a:lnSpc>
                <a:spcPts val="2799"/>
              </a:lnSpc>
              <a:buFont typeface="Arial"/>
              <a:buChar char="•"/>
            </a:pPr>
            <a:r>
              <a:rPr lang="en-US" sz="1999">
                <a:solidFill>
                  <a:srgbClr val="3B51A3"/>
                </a:solidFill>
                <a:latin typeface="Filson Soft 2"/>
              </a:rPr>
              <a:t>thirst</a:t>
            </a:r>
          </a:p>
          <a:p>
            <a:pPr algn="l" marL="431797" indent="-215899" lvl="1">
              <a:lnSpc>
                <a:spcPts val="2799"/>
              </a:lnSpc>
              <a:buFont typeface="Arial"/>
              <a:buChar char="•"/>
            </a:pPr>
            <a:r>
              <a:rPr lang="en-US" sz="1999">
                <a:solidFill>
                  <a:srgbClr val="3B51A3"/>
                </a:solidFill>
                <a:latin typeface="Filson Soft 2"/>
              </a:rPr>
              <a:t>fatigue</a:t>
            </a:r>
          </a:p>
          <a:p>
            <a:pPr algn="l" marL="431797" indent="-215899" lvl="1">
              <a:lnSpc>
                <a:spcPts val="2799"/>
              </a:lnSpc>
              <a:buFont typeface="Arial"/>
              <a:buChar char="•"/>
            </a:pPr>
            <a:r>
              <a:rPr lang="en-US" sz="1999">
                <a:solidFill>
                  <a:srgbClr val="3B51A3"/>
                </a:solidFill>
                <a:latin typeface="Filson Soft 2"/>
              </a:rPr>
              <a:t>body temperature</a:t>
            </a:r>
          </a:p>
          <a:p>
            <a:pPr algn="l" marL="431797" indent="-215899" lvl="1">
              <a:lnSpc>
                <a:spcPts val="2799"/>
              </a:lnSpc>
              <a:buFont typeface="Arial"/>
              <a:buChar char="•"/>
            </a:pPr>
            <a:r>
              <a:rPr lang="en-US" sz="1999">
                <a:solidFill>
                  <a:srgbClr val="3B51A3"/>
                </a:solidFill>
                <a:latin typeface="Filson Soft 2"/>
              </a:rPr>
              <a:t>pain</a:t>
            </a:r>
          </a:p>
          <a:p>
            <a:pPr algn="l" marL="431797" indent="-215899" lvl="1">
              <a:lnSpc>
                <a:spcPts val="2799"/>
              </a:lnSpc>
              <a:buFont typeface="Arial"/>
              <a:buChar char="•"/>
            </a:pPr>
            <a:r>
              <a:rPr lang="en-US" sz="1999">
                <a:solidFill>
                  <a:srgbClr val="3B51A3"/>
                </a:solidFill>
                <a:latin typeface="Filson Soft 2"/>
              </a:rPr>
              <a:t>need to use the restroom</a:t>
            </a:r>
          </a:p>
          <a:p>
            <a:pPr algn="l">
              <a:lnSpc>
                <a:spcPts val="2239"/>
              </a:lnSpc>
            </a:pPr>
          </a:p>
          <a:p>
            <a:pPr algn="l">
              <a:lnSpc>
                <a:spcPts val="2239"/>
              </a:lnSpc>
            </a:pPr>
          </a:p>
        </p:txBody>
      </p:sp>
      <p:sp>
        <p:nvSpPr>
          <p:cNvPr name="TextBox 42" id="42"/>
          <p:cNvSpPr txBox="true"/>
          <p:nvPr/>
        </p:nvSpPr>
        <p:spPr>
          <a:xfrm rot="0">
            <a:off x="7059132" y="5883537"/>
            <a:ext cx="4169735" cy="3528536"/>
          </a:xfrm>
          <a:prstGeom prst="rect">
            <a:avLst/>
          </a:prstGeom>
        </p:spPr>
        <p:txBody>
          <a:bodyPr anchor="t" rtlCol="false" tIns="0" lIns="0" bIns="0" rIns="0">
            <a:spAutoFit/>
          </a:bodyPr>
          <a:lstStyle/>
          <a:p>
            <a:pPr algn="l">
              <a:lnSpc>
                <a:spcPts val="2799"/>
              </a:lnSpc>
            </a:pPr>
            <a:r>
              <a:rPr lang="en-US" sz="1999">
                <a:solidFill>
                  <a:srgbClr val="3B51A3"/>
                </a:solidFill>
                <a:latin typeface="Filson Soft 2"/>
              </a:rPr>
              <a:t>The child’s environment as perceived through:</a:t>
            </a:r>
          </a:p>
          <a:p>
            <a:pPr algn="l">
              <a:lnSpc>
                <a:spcPts val="2799"/>
              </a:lnSpc>
            </a:pPr>
          </a:p>
          <a:p>
            <a:pPr algn="l" marL="431797" indent="-215899" lvl="1">
              <a:lnSpc>
                <a:spcPts val="2799"/>
              </a:lnSpc>
              <a:buFont typeface="Arial"/>
              <a:buChar char="•"/>
            </a:pPr>
            <a:r>
              <a:rPr lang="en-US" sz="1999">
                <a:solidFill>
                  <a:srgbClr val="3B51A3"/>
                </a:solidFill>
                <a:latin typeface="Filson Soft 2"/>
              </a:rPr>
              <a:t>sight</a:t>
            </a:r>
          </a:p>
          <a:p>
            <a:pPr algn="l" marL="431797" indent="-215899" lvl="1">
              <a:lnSpc>
                <a:spcPts val="2799"/>
              </a:lnSpc>
              <a:buFont typeface="Arial"/>
              <a:buChar char="•"/>
            </a:pPr>
            <a:r>
              <a:rPr lang="en-US" sz="1999">
                <a:solidFill>
                  <a:srgbClr val="3B51A3"/>
                </a:solidFill>
                <a:latin typeface="Filson Soft 2"/>
              </a:rPr>
              <a:t>smell</a:t>
            </a:r>
          </a:p>
          <a:p>
            <a:pPr algn="l" marL="431797" indent="-215899" lvl="1">
              <a:lnSpc>
                <a:spcPts val="2799"/>
              </a:lnSpc>
              <a:buFont typeface="Arial"/>
              <a:buChar char="•"/>
            </a:pPr>
            <a:r>
              <a:rPr lang="en-US" sz="1999">
                <a:solidFill>
                  <a:srgbClr val="3B51A3"/>
                </a:solidFill>
                <a:latin typeface="Filson Soft 2"/>
              </a:rPr>
              <a:t>touch</a:t>
            </a:r>
          </a:p>
          <a:p>
            <a:pPr algn="l" marL="431797" indent="-215899" lvl="1">
              <a:lnSpc>
                <a:spcPts val="2799"/>
              </a:lnSpc>
              <a:buFont typeface="Arial"/>
              <a:buChar char="•"/>
            </a:pPr>
            <a:r>
              <a:rPr lang="en-US" sz="1999">
                <a:solidFill>
                  <a:srgbClr val="3B51A3"/>
                </a:solidFill>
                <a:latin typeface="Filson Soft 2"/>
              </a:rPr>
              <a:t>taste</a:t>
            </a:r>
          </a:p>
          <a:p>
            <a:pPr algn="l" marL="431797" indent="-215899" lvl="1">
              <a:lnSpc>
                <a:spcPts val="2799"/>
              </a:lnSpc>
              <a:buFont typeface="Arial"/>
              <a:buChar char="•"/>
            </a:pPr>
            <a:r>
              <a:rPr lang="en-US" sz="1999">
                <a:solidFill>
                  <a:srgbClr val="3B51A3"/>
                </a:solidFill>
                <a:latin typeface="Filson Soft 2"/>
              </a:rPr>
              <a:t>sound</a:t>
            </a:r>
          </a:p>
          <a:p>
            <a:pPr algn="l">
              <a:lnSpc>
                <a:spcPts val="2239"/>
              </a:lnSpc>
            </a:pPr>
          </a:p>
          <a:p>
            <a:pPr algn="l">
              <a:lnSpc>
                <a:spcPts val="2239"/>
              </a:lnSpc>
            </a:pPr>
          </a:p>
        </p:txBody>
      </p:sp>
      <p:sp>
        <p:nvSpPr>
          <p:cNvPr name="TextBox 43" id="43"/>
          <p:cNvSpPr txBox="true"/>
          <p:nvPr/>
        </p:nvSpPr>
        <p:spPr>
          <a:xfrm rot="0">
            <a:off x="8666783" y="7158888"/>
            <a:ext cx="2331417" cy="1468438"/>
          </a:xfrm>
          <a:prstGeom prst="rect">
            <a:avLst/>
          </a:prstGeom>
        </p:spPr>
        <p:txBody>
          <a:bodyPr anchor="t" rtlCol="false" tIns="0" lIns="0" bIns="0" rIns="0">
            <a:spAutoFit/>
          </a:bodyPr>
          <a:lstStyle/>
          <a:p>
            <a:pPr algn="l" marL="431801" indent="-215900" lvl="1">
              <a:lnSpc>
                <a:spcPts val="2200"/>
              </a:lnSpc>
              <a:buFont typeface="Arial"/>
              <a:buChar char="•"/>
            </a:pPr>
            <a:r>
              <a:rPr lang="en-US" sz="2000" spc="-40">
                <a:solidFill>
                  <a:srgbClr val="3B51A3"/>
                </a:solidFill>
                <a:latin typeface="Filson Soft 2"/>
              </a:rPr>
              <a:t>the vestibular system</a:t>
            </a:r>
          </a:p>
          <a:p>
            <a:pPr algn="l" marL="431801" indent="-215900" lvl="1">
              <a:lnSpc>
                <a:spcPts val="2200"/>
              </a:lnSpc>
              <a:buFont typeface="Arial"/>
              <a:buChar char="•"/>
            </a:pPr>
            <a:r>
              <a:rPr lang="en-US" sz="2000" spc="-40">
                <a:solidFill>
                  <a:srgbClr val="3B51A3"/>
                </a:solidFill>
                <a:latin typeface="Filson Soft 2"/>
              </a:rPr>
              <a:t>the proprioceptive system </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2339655"/>
            <a:ext cx="4662834" cy="7242610"/>
            <a:chOff x="0" y="0"/>
            <a:chExt cx="1496337" cy="2324206"/>
          </a:xfrm>
        </p:grpSpPr>
        <p:sp>
          <p:nvSpPr>
            <p:cNvPr name="Freeform 3" id="3"/>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3B51A3"/>
              </a:solidFill>
              <a:prstDash val="solid"/>
              <a:miter/>
            </a:ln>
          </p:spPr>
        </p:sp>
        <p:sp>
          <p:nvSpPr>
            <p:cNvPr name="TextBox 4" id="4"/>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2339655"/>
            <a:ext cx="4662834" cy="2355116"/>
            <a:chOff x="0" y="0"/>
            <a:chExt cx="1496337" cy="755774"/>
          </a:xfrm>
        </p:grpSpPr>
        <p:sp>
          <p:nvSpPr>
            <p:cNvPr name="Freeform 6" id="6"/>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7" id="7"/>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2233072" y="2985260"/>
            <a:ext cx="3050321" cy="2170598"/>
            <a:chOff x="0" y="0"/>
            <a:chExt cx="1724308" cy="1227011"/>
          </a:xfrm>
        </p:grpSpPr>
        <p:sp>
          <p:nvSpPr>
            <p:cNvPr name="Freeform 9" id="9"/>
            <p:cNvSpPr/>
            <p:nvPr/>
          </p:nvSpPr>
          <p:spPr>
            <a:xfrm flipH="false" flipV="false" rot="0">
              <a:off x="0" y="0"/>
              <a:ext cx="1724308" cy="1227011"/>
            </a:xfrm>
            <a:custGeom>
              <a:avLst/>
              <a:gdLst/>
              <a:ahLst/>
              <a:cxnLst/>
              <a:rect r="r" b="b" t="t" l="l"/>
              <a:pathLst>
                <a:path h="1227011" w="1724308">
                  <a:moveTo>
                    <a:pt x="0" y="0"/>
                  </a:moveTo>
                  <a:lnTo>
                    <a:pt x="1724308" y="0"/>
                  </a:lnTo>
                  <a:lnTo>
                    <a:pt x="1724308" y="1227011"/>
                  </a:lnTo>
                  <a:lnTo>
                    <a:pt x="0" y="1227011"/>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207961"/>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6811616" y="2338432"/>
            <a:ext cx="4662834" cy="7242610"/>
            <a:chOff x="0" y="0"/>
            <a:chExt cx="1496337" cy="2324206"/>
          </a:xfrm>
        </p:grpSpPr>
        <p:sp>
          <p:nvSpPr>
            <p:cNvPr name="Freeform 12" id="12"/>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3B51A3"/>
              </a:solidFill>
              <a:prstDash val="solid"/>
              <a:miter/>
            </a:ln>
          </p:spPr>
        </p:sp>
        <p:sp>
          <p:nvSpPr>
            <p:cNvPr name="TextBox 13" id="13"/>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14" id="14"/>
          <p:cNvGrpSpPr/>
          <p:nvPr/>
        </p:nvGrpSpPr>
        <p:grpSpPr>
          <a:xfrm rot="0">
            <a:off x="6811616" y="2339044"/>
            <a:ext cx="4662834" cy="2355116"/>
            <a:chOff x="0" y="0"/>
            <a:chExt cx="1496337" cy="755774"/>
          </a:xfrm>
        </p:grpSpPr>
        <p:sp>
          <p:nvSpPr>
            <p:cNvPr name="Freeform 15" id="15"/>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16" id="16"/>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17" id="17"/>
          <p:cNvGrpSpPr/>
          <p:nvPr/>
        </p:nvGrpSpPr>
        <p:grpSpPr>
          <a:xfrm rot="0">
            <a:off x="7617872" y="2985260"/>
            <a:ext cx="3050321" cy="2169374"/>
            <a:chOff x="0" y="0"/>
            <a:chExt cx="1724308" cy="1226320"/>
          </a:xfrm>
        </p:grpSpPr>
        <p:sp>
          <p:nvSpPr>
            <p:cNvPr name="Freeform 18" id="18"/>
            <p:cNvSpPr/>
            <p:nvPr/>
          </p:nvSpPr>
          <p:spPr>
            <a:xfrm flipH="false" flipV="false" rot="0">
              <a:off x="0" y="0"/>
              <a:ext cx="1724308" cy="1226320"/>
            </a:xfrm>
            <a:custGeom>
              <a:avLst/>
              <a:gdLst/>
              <a:ahLst/>
              <a:cxnLst/>
              <a:rect r="r" b="b" t="t" l="l"/>
              <a:pathLst>
                <a:path h="1226320" w="1724308">
                  <a:moveTo>
                    <a:pt x="0" y="0"/>
                  </a:moveTo>
                  <a:lnTo>
                    <a:pt x="1724308" y="0"/>
                  </a:lnTo>
                  <a:lnTo>
                    <a:pt x="1724308" y="1226320"/>
                  </a:lnTo>
                  <a:lnTo>
                    <a:pt x="0" y="1226320"/>
                  </a:lnTo>
                  <a:close/>
                </a:path>
              </a:pathLst>
            </a:custGeom>
            <a:solidFill>
              <a:srgbClr val="FFFFFF"/>
            </a:solidFill>
            <a:ln w="19050" cap="sq">
              <a:solidFill>
                <a:srgbClr val="3B51A3"/>
              </a:solidFill>
              <a:prstDash val="solid"/>
              <a:miter/>
            </a:ln>
          </p:spPr>
        </p:sp>
        <p:sp>
          <p:nvSpPr>
            <p:cNvPr name="TextBox 19" id="19"/>
            <p:cNvSpPr txBox="true"/>
            <p:nvPr/>
          </p:nvSpPr>
          <p:spPr>
            <a:xfrm>
              <a:off x="0" y="19050"/>
              <a:ext cx="1724308" cy="1207270"/>
            </a:xfrm>
            <a:prstGeom prst="rect">
              <a:avLst/>
            </a:prstGeom>
          </p:spPr>
          <p:txBody>
            <a:bodyPr anchor="ctr" rtlCol="false" tIns="55523" lIns="55523" bIns="55523" rIns="55523"/>
            <a:lstStyle/>
            <a:p>
              <a:pPr algn="ctr">
                <a:lnSpc>
                  <a:spcPts val="2419"/>
                </a:lnSpc>
              </a:pPr>
            </a:p>
          </p:txBody>
        </p:sp>
      </p:grpSp>
      <p:grpSp>
        <p:nvGrpSpPr>
          <p:cNvPr name="Group 20" id="20"/>
          <p:cNvGrpSpPr/>
          <p:nvPr/>
        </p:nvGrpSpPr>
        <p:grpSpPr>
          <a:xfrm rot="0">
            <a:off x="12198350" y="2339655"/>
            <a:ext cx="4662834" cy="7242610"/>
            <a:chOff x="0" y="0"/>
            <a:chExt cx="1496337" cy="2324206"/>
          </a:xfrm>
        </p:grpSpPr>
        <p:sp>
          <p:nvSpPr>
            <p:cNvPr name="Freeform 21" id="21"/>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000000"/>
              </a:solidFill>
              <a:prstDash val="solid"/>
              <a:miter/>
            </a:ln>
          </p:spPr>
        </p:sp>
        <p:sp>
          <p:nvSpPr>
            <p:cNvPr name="TextBox 22" id="22"/>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23" id="23"/>
          <p:cNvGrpSpPr/>
          <p:nvPr/>
        </p:nvGrpSpPr>
        <p:grpSpPr>
          <a:xfrm rot="0">
            <a:off x="12198350" y="2340267"/>
            <a:ext cx="4662834" cy="2355116"/>
            <a:chOff x="0" y="0"/>
            <a:chExt cx="1496337" cy="755774"/>
          </a:xfrm>
        </p:grpSpPr>
        <p:sp>
          <p:nvSpPr>
            <p:cNvPr name="Freeform 24" id="24"/>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25" id="25"/>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26" id="26"/>
          <p:cNvGrpSpPr/>
          <p:nvPr/>
        </p:nvGrpSpPr>
        <p:grpSpPr>
          <a:xfrm rot="0">
            <a:off x="13004607" y="2985260"/>
            <a:ext cx="3050321" cy="2170598"/>
            <a:chOff x="0" y="0"/>
            <a:chExt cx="1724308" cy="1227011"/>
          </a:xfrm>
        </p:grpSpPr>
        <p:sp>
          <p:nvSpPr>
            <p:cNvPr name="Freeform 27" id="27"/>
            <p:cNvSpPr/>
            <p:nvPr/>
          </p:nvSpPr>
          <p:spPr>
            <a:xfrm flipH="false" flipV="false" rot="0">
              <a:off x="0" y="0"/>
              <a:ext cx="1724308" cy="1227011"/>
            </a:xfrm>
            <a:custGeom>
              <a:avLst/>
              <a:gdLst/>
              <a:ahLst/>
              <a:cxnLst/>
              <a:rect r="r" b="b" t="t" l="l"/>
              <a:pathLst>
                <a:path h="1227011" w="1724308">
                  <a:moveTo>
                    <a:pt x="0" y="0"/>
                  </a:moveTo>
                  <a:lnTo>
                    <a:pt x="1724308" y="0"/>
                  </a:lnTo>
                  <a:lnTo>
                    <a:pt x="1724308" y="1227011"/>
                  </a:lnTo>
                  <a:lnTo>
                    <a:pt x="0" y="1227011"/>
                  </a:lnTo>
                  <a:close/>
                </a:path>
              </a:pathLst>
            </a:custGeom>
            <a:solidFill>
              <a:srgbClr val="FFFFFF"/>
            </a:solidFill>
            <a:ln w="19050" cap="sq">
              <a:solidFill>
                <a:srgbClr val="000000"/>
              </a:solidFill>
              <a:prstDash val="solid"/>
              <a:miter/>
            </a:ln>
          </p:spPr>
        </p:sp>
        <p:sp>
          <p:nvSpPr>
            <p:cNvPr name="TextBox 28" id="28"/>
            <p:cNvSpPr txBox="true"/>
            <p:nvPr/>
          </p:nvSpPr>
          <p:spPr>
            <a:xfrm>
              <a:off x="0" y="19050"/>
              <a:ext cx="1724308" cy="1207961"/>
            </a:xfrm>
            <a:prstGeom prst="rect">
              <a:avLst/>
            </a:prstGeom>
          </p:spPr>
          <p:txBody>
            <a:bodyPr anchor="ctr" rtlCol="false" tIns="55523" lIns="55523" bIns="55523" rIns="55523"/>
            <a:lstStyle/>
            <a:p>
              <a:pPr algn="ctr">
                <a:lnSpc>
                  <a:spcPts val="2419"/>
                </a:lnSpc>
              </a:pPr>
            </a:p>
          </p:txBody>
        </p:sp>
      </p:grpSp>
      <p:sp>
        <p:nvSpPr>
          <p:cNvPr name="Freeform 29" id="29"/>
          <p:cNvSpPr/>
          <p:nvPr/>
        </p:nvSpPr>
        <p:spPr>
          <a:xfrm flipH="false" flipV="false" rot="0">
            <a:off x="17059275" y="402945"/>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2"/>
            <a:stretch>
              <a:fillRect l="0" t="0" r="0" b="0"/>
            </a:stretch>
          </a:blipFill>
        </p:spPr>
      </p:sp>
      <p:sp>
        <p:nvSpPr>
          <p:cNvPr name="Freeform 30" id="30"/>
          <p:cNvSpPr/>
          <p:nvPr/>
        </p:nvSpPr>
        <p:spPr>
          <a:xfrm flipH="false" flipV="false" rot="0">
            <a:off x="8351974" y="3246724"/>
            <a:ext cx="1582117" cy="1582117"/>
          </a:xfrm>
          <a:custGeom>
            <a:avLst/>
            <a:gdLst/>
            <a:ahLst/>
            <a:cxnLst/>
            <a:rect r="r" b="b" t="t" l="l"/>
            <a:pathLst>
              <a:path h="1582117" w="1582117">
                <a:moveTo>
                  <a:pt x="0" y="0"/>
                </a:moveTo>
                <a:lnTo>
                  <a:pt x="1582117" y="0"/>
                </a:lnTo>
                <a:lnTo>
                  <a:pt x="1582117" y="1582117"/>
                </a:lnTo>
                <a:lnTo>
                  <a:pt x="0" y="158211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1" id="31"/>
          <p:cNvSpPr/>
          <p:nvPr/>
        </p:nvSpPr>
        <p:spPr>
          <a:xfrm flipH="false" flipV="false" rot="0">
            <a:off x="3281983" y="3128171"/>
            <a:ext cx="796318" cy="1884777"/>
          </a:xfrm>
          <a:custGeom>
            <a:avLst/>
            <a:gdLst/>
            <a:ahLst/>
            <a:cxnLst/>
            <a:rect r="r" b="b" t="t" l="l"/>
            <a:pathLst>
              <a:path h="1884777" w="796318">
                <a:moveTo>
                  <a:pt x="0" y="0"/>
                </a:moveTo>
                <a:lnTo>
                  <a:pt x="796318" y="0"/>
                </a:lnTo>
                <a:lnTo>
                  <a:pt x="796318" y="1884777"/>
                </a:lnTo>
                <a:lnTo>
                  <a:pt x="0" y="188477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32" id="32"/>
          <p:cNvSpPr/>
          <p:nvPr/>
        </p:nvSpPr>
        <p:spPr>
          <a:xfrm flipH="false" flipV="false" rot="2043291">
            <a:off x="2398918" y="3517825"/>
            <a:ext cx="753669" cy="343862"/>
          </a:xfrm>
          <a:custGeom>
            <a:avLst/>
            <a:gdLst/>
            <a:ahLst/>
            <a:cxnLst/>
            <a:rect r="r" b="b" t="t" l="l"/>
            <a:pathLst>
              <a:path h="343862" w="753669">
                <a:moveTo>
                  <a:pt x="0" y="0"/>
                </a:moveTo>
                <a:lnTo>
                  <a:pt x="753669" y="0"/>
                </a:lnTo>
                <a:lnTo>
                  <a:pt x="753669" y="343862"/>
                </a:lnTo>
                <a:lnTo>
                  <a:pt x="0" y="34386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3" id="33"/>
          <p:cNvSpPr/>
          <p:nvPr/>
        </p:nvSpPr>
        <p:spPr>
          <a:xfrm flipH="false" flipV="false" rot="-1435507">
            <a:off x="2398918" y="4507095"/>
            <a:ext cx="753669" cy="343862"/>
          </a:xfrm>
          <a:custGeom>
            <a:avLst/>
            <a:gdLst/>
            <a:ahLst/>
            <a:cxnLst/>
            <a:rect r="r" b="b" t="t" l="l"/>
            <a:pathLst>
              <a:path h="343862" w="753669">
                <a:moveTo>
                  <a:pt x="0" y="0"/>
                </a:moveTo>
                <a:lnTo>
                  <a:pt x="753669" y="0"/>
                </a:lnTo>
                <a:lnTo>
                  <a:pt x="753669" y="343862"/>
                </a:lnTo>
                <a:lnTo>
                  <a:pt x="0" y="34386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4" id="34"/>
          <p:cNvSpPr/>
          <p:nvPr/>
        </p:nvSpPr>
        <p:spPr>
          <a:xfrm flipH="false" flipV="false" rot="-8707799">
            <a:off x="4147037" y="4474989"/>
            <a:ext cx="753669" cy="343862"/>
          </a:xfrm>
          <a:custGeom>
            <a:avLst/>
            <a:gdLst/>
            <a:ahLst/>
            <a:cxnLst/>
            <a:rect r="r" b="b" t="t" l="l"/>
            <a:pathLst>
              <a:path h="343862" w="753669">
                <a:moveTo>
                  <a:pt x="0" y="0"/>
                </a:moveTo>
                <a:lnTo>
                  <a:pt x="753669" y="0"/>
                </a:lnTo>
                <a:lnTo>
                  <a:pt x="753669" y="343861"/>
                </a:lnTo>
                <a:lnTo>
                  <a:pt x="0" y="34386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5" id="35"/>
          <p:cNvSpPr/>
          <p:nvPr/>
        </p:nvSpPr>
        <p:spPr>
          <a:xfrm flipH="false" flipV="false" rot="8864817">
            <a:off x="4092858" y="3402246"/>
            <a:ext cx="753669" cy="343862"/>
          </a:xfrm>
          <a:custGeom>
            <a:avLst/>
            <a:gdLst/>
            <a:ahLst/>
            <a:cxnLst/>
            <a:rect r="r" b="b" t="t" l="l"/>
            <a:pathLst>
              <a:path h="343862" w="753669">
                <a:moveTo>
                  <a:pt x="0" y="0"/>
                </a:moveTo>
                <a:lnTo>
                  <a:pt x="753669" y="0"/>
                </a:lnTo>
                <a:lnTo>
                  <a:pt x="753669" y="343862"/>
                </a:lnTo>
                <a:lnTo>
                  <a:pt x="0" y="34386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6" id="36"/>
          <p:cNvSpPr/>
          <p:nvPr/>
        </p:nvSpPr>
        <p:spPr>
          <a:xfrm flipH="false" flipV="false" rot="0">
            <a:off x="13096013" y="3273033"/>
            <a:ext cx="2867509" cy="1595052"/>
          </a:xfrm>
          <a:custGeom>
            <a:avLst/>
            <a:gdLst/>
            <a:ahLst/>
            <a:cxnLst/>
            <a:rect r="r" b="b" t="t" l="l"/>
            <a:pathLst>
              <a:path h="1595052" w="2867509">
                <a:moveTo>
                  <a:pt x="0" y="0"/>
                </a:moveTo>
                <a:lnTo>
                  <a:pt x="2867509" y="0"/>
                </a:lnTo>
                <a:lnTo>
                  <a:pt x="2867509" y="1595052"/>
                </a:lnTo>
                <a:lnTo>
                  <a:pt x="0" y="159505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37" id="37"/>
          <p:cNvSpPr txBox="true"/>
          <p:nvPr/>
        </p:nvSpPr>
        <p:spPr>
          <a:xfrm rot="0">
            <a:off x="1426816" y="723900"/>
            <a:ext cx="15434369" cy="1134414"/>
          </a:xfrm>
          <a:prstGeom prst="rect">
            <a:avLst/>
          </a:prstGeom>
        </p:spPr>
        <p:txBody>
          <a:bodyPr anchor="t" rtlCol="false" tIns="0" lIns="0" bIns="0" rIns="0">
            <a:spAutoFit/>
          </a:bodyPr>
          <a:lstStyle/>
          <a:p>
            <a:pPr algn="ctr">
              <a:lnSpc>
                <a:spcPts val="8331"/>
              </a:lnSpc>
            </a:pPr>
            <a:r>
              <a:rPr lang="en-US" sz="7573">
                <a:solidFill>
                  <a:srgbClr val="3B51A3"/>
                </a:solidFill>
                <a:latin typeface="Filson Soft 1"/>
              </a:rPr>
              <a:t>CREATING FELT SAFETY</a:t>
            </a:r>
          </a:p>
        </p:txBody>
      </p:sp>
      <p:sp>
        <p:nvSpPr>
          <p:cNvPr name="TextBox 38" id="38"/>
          <p:cNvSpPr txBox="true"/>
          <p:nvPr/>
        </p:nvSpPr>
        <p:spPr>
          <a:xfrm rot="0">
            <a:off x="2159172" y="5337437"/>
            <a:ext cx="3198122" cy="593724"/>
          </a:xfrm>
          <a:prstGeom prst="rect">
            <a:avLst/>
          </a:prstGeom>
        </p:spPr>
        <p:txBody>
          <a:bodyPr anchor="t" rtlCol="false" tIns="0" lIns="0" bIns="0" rIns="0">
            <a:spAutoFit/>
          </a:bodyPr>
          <a:lstStyle/>
          <a:p>
            <a:pPr algn="ctr">
              <a:lnSpc>
                <a:spcPts val="4399"/>
              </a:lnSpc>
            </a:pPr>
            <a:r>
              <a:rPr lang="en-US" sz="3999" spc="199">
                <a:solidFill>
                  <a:srgbClr val="3B51A3"/>
                </a:solidFill>
                <a:latin typeface="Filson Soft 1"/>
              </a:rPr>
              <a:t>Inside </a:t>
            </a:r>
          </a:p>
        </p:txBody>
      </p:sp>
      <p:sp>
        <p:nvSpPr>
          <p:cNvPr name="TextBox 39" id="39"/>
          <p:cNvSpPr txBox="true"/>
          <p:nvPr/>
        </p:nvSpPr>
        <p:spPr>
          <a:xfrm rot="0">
            <a:off x="7617872" y="5337437"/>
            <a:ext cx="3198122" cy="593724"/>
          </a:xfrm>
          <a:prstGeom prst="rect">
            <a:avLst/>
          </a:prstGeom>
        </p:spPr>
        <p:txBody>
          <a:bodyPr anchor="t" rtlCol="false" tIns="0" lIns="0" bIns="0" rIns="0">
            <a:spAutoFit/>
          </a:bodyPr>
          <a:lstStyle/>
          <a:p>
            <a:pPr algn="ctr">
              <a:lnSpc>
                <a:spcPts val="4399"/>
              </a:lnSpc>
            </a:pPr>
            <a:r>
              <a:rPr lang="en-US" sz="3999" spc="199">
                <a:solidFill>
                  <a:srgbClr val="3B51A3"/>
                </a:solidFill>
                <a:latin typeface="Filson Soft 1"/>
              </a:rPr>
              <a:t>Outside</a:t>
            </a:r>
          </a:p>
        </p:txBody>
      </p:sp>
      <p:sp>
        <p:nvSpPr>
          <p:cNvPr name="TextBox 40" id="40"/>
          <p:cNvSpPr txBox="true"/>
          <p:nvPr/>
        </p:nvSpPr>
        <p:spPr>
          <a:xfrm rot="0">
            <a:off x="12998450" y="5337437"/>
            <a:ext cx="3198122" cy="593724"/>
          </a:xfrm>
          <a:prstGeom prst="rect">
            <a:avLst/>
          </a:prstGeom>
        </p:spPr>
        <p:txBody>
          <a:bodyPr anchor="t" rtlCol="false" tIns="0" lIns="0" bIns="0" rIns="0">
            <a:spAutoFit/>
          </a:bodyPr>
          <a:lstStyle/>
          <a:p>
            <a:pPr algn="ctr">
              <a:lnSpc>
                <a:spcPts val="4399"/>
              </a:lnSpc>
            </a:pPr>
            <a:r>
              <a:rPr lang="en-US" sz="3999" spc="199">
                <a:solidFill>
                  <a:srgbClr val="3B51A3"/>
                </a:solidFill>
                <a:latin typeface="Filson Soft 1"/>
              </a:rPr>
              <a:t>Between</a:t>
            </a:r>
          </a:p>
        </p:txBody>
      </p:sp>
      <p:sp>
        <p:nvSpPr>
          <p:cNvPr name="TextBox 41" id="41"/>
          <p:cNvSpPr txBox="true"/>
          <p:nvPr/>
        </p:nvSpPr>
        <p:spPr>
          <a:xfrm rot="0">
            <a:off x="1673365" y="5913335"/>
            <a:ext cx="4169735" cy="3911918"/>
          </a:xfrm>
          <a:prstGeom prst="rect">
            <a:avLst/>
          </a:prstGeom>
        </p:spPr>
        <p:txBody>
          <a:bodyPr anchor="t" rtlCol="false" tIns="0" lIns="0" bIns="0" rIns="0">
            <a:spAutoFit/>
          </a:bodyPr>
          <a:lstStyle/>
          <a:p>
            <a:pPr algn="l">
              <a:lnSpc>
                <a:spcPts val="2799"/>
              </a:lnSpc>
            </a:pPr>
            <a:r>
              <a:rPr lang="en-US" sz="1999">
                <a:solidFill>
                  <a:srgbClr val="3B51A3"/>
                </a:solidFill>
                <a:latin typeface="Filson Soft 2"/>
              </a:rPr>
              <a:t>What is happening inside the body:</a:t>
            </a:r>
          </a:p>
          <a:p>
            <a:pPr algn="l">
              <a:lnSpc>
                <a:spcPts val="2799"/>
              </a:lnSpc>
            </a:pPr>
          </a:p>
          <a:p>
            <a:pPr algn="l" marL="431797" indent="-215899" lvl="1">
              <a:lnSpc>
                <a:spcPts val="2799"/>
              </a:lnSpc>
              <a:buFont typeface="Arial"/>
              <a:buChar char="•"/>
            </a:pPr>
            <a:r>
              <a:rPr lang="en-US" sz="1999">
                <a:solidFill>
                  <a:srgbClr val="3B51A3"/>
                </a:solidFill>
                <a:latin typeface="Filson Soft 2"/>
              </a:rPr>
              <a:t>hunger</a:t>
            </a:r>
          </a:p>
          <a:p>
            <a:pPr algn="l" marL="431797" indent="-215899" lvl="1">
              <a:lnSpc>
                <a:spcPts val="2799"/>
              </a:lnSpc>
              <a:buFont typeface="Arial"/>
              <a:buChar char="•"/>
            </a:pPr>
            <a:r>
              <a:rPr lang="en-US" sz="1999">
                <a:solidFill>
                  <a:srgbClr val="3B51A3"/>
                </a:solidFill>
                <a:latin typeface="Filson Soft 2"/>
              </a:rPr>
              <a:t>thirst</a:t>
            </a:r>
          </a:p>
          <a:p>
            <a:pPr algn="l" marL="431797" indent="-215899" lvl="1">
              <a:lnSpc>
                <a:spcPts val="2799"/>
              </a:lnSpc>
              <a:buFont typeface="Arial"/>
              <a:buChar char="•"/>
            </a:pPr>
            <a:r>
              <a:rPr lang="en-US" sz="1999">
                <a:solidFill>
                  <a:srgbClr val="3B51A3"/>
                </a:solidFill>
                <a:latin typeface="Filson Soft 2"/>
              </a:rPr>
              <a:t>fatigue</a:t>
            </a:r>
          </a:p>
          <a:p>
            <a:pPr algn="l" marL="431797" indent="-215899" lvl="1">
              <a:lnSpc>
                <a:spcPts val="2799"/>
              </a:lnSpc>
              <a:buFont typeface="Arial"/>
              <a:buChar char="•"/>
            </a:pPr>
            <a:r>
              <a:rPr lang="en-US" sz="1999">
                <a:solidFill>
                  <a:srgbClr val="3B51A3"/>
                </a:solidFill>
                <a:latin typeface="Filson Soft 2"/>
              </a:rPr>
              <a:t>body temperature</a:t>
            </a:r>
          </a:p>
          <a:p>
            <a:pPr algn="l" marL="431797" indent="-215899" lvl="1">
              <a:lnSpc>
                <a:spcPts val="2799"/>
              </a:lnSpc>
              <a:buFont typeface="Arial"/>
              <a:buChar char="•"/>
            </a:pPr>
            <a:r>
              <a:rPr lang="en-US" sz="1999">
                <a:solidFill>
                  <a:srgbClr val="3B51A3"/>
                </a:solidFill>
                <a:latin typeface="Filson Soft 2"/>
              </a:rPr>
              <a:t>pain</a:t>
            </a:r>
          </a:p>
          <a:p>
            <a:pPr algn="l" marL="431797" indent="-215899" lvl="1">
              <a:lnSpc>
                <a:spcPts val="2799"/>
              </a:lnSpc>
              <a:buFont typeface="Arial"/>
              <a:buChar char="•"/>
            </a:pPr>
            <a:r>
              <a:rPr lang="en-US" sz="1999">
                <a:solidFill>
                  <a:srgbClr val="3B51A3"/>
                </a:solidFill>
                <a:latin typeface="Filson Soft 2"/>
              </a:rPr>
              <a:t>need to use the restroom</a:t>
            </a:r>
          </a:p>
          <a:p>
            <a:pPr algn="l">
              <a:lnSpc>
                <a:spcPts val="2239"/>
              </a:lnSpc>
            </a:pPr>
          </a:p>
          <a:p>
            <a:pPr algn="l">
              <a:lnSpc>
                <a:spcPts val="2239"/>
              </a:lnSpc>
            </a:pPr>
          </a:p>
        </p:txBody>
      </p:sp>
      <p:sp>
        <p:nvSpPr>
          <p:cNvPr name="TextBox 42" id="42"/>
          <p:cNvSpPr txBox="true"/>
          <p:nvPr/>
        </p:nvSpPr>
        <p:spPr>
          <a:xfrm rot="0">
            <a:off x="7059132" y="5883537"/>
            <a:ext cx="4169735" cy="3528536"/>
          </a:xfrm>
          <a:prstGeom prst="rect">
            <a:avLst/>
          </a:prstGeom>
        </p:spPr>
        <p:txBody>
          <a:bodyPr anchor="t" rtlCol="false" tIns="0" lIns="0" bIns="0" rIns="0">
            <a:spAutoFit/>
          </a:bodyPr>
          <a:lstStyle/>
          <a:p>
            <a:pPr algn="l">
              <a:lnSpc>
                <a:spcPts val="2799"/>
              </a:lnSpc>
            </a:pPr>
            <a:r>
              <a:rPr lang="en-US" sz="1999">
                <a:solidFill>
                  <a:srgbClr val="3B51A3"/>
                </a:solidFill>
                <a:latin typeface="Filson Soft 2"/>
              </a:rPr>
              <a:t>The child’s environment as perceived through:</a:t>
            </a:r>
          </a:p>
          <a:p>
            <a:pPr algn="l">
              <a:lnSpc>
                <a:spcPts val="2799"/>
              </a:lnSpc>
            </a:pPr>
          </a:p>
          <a:p>
            <a:pPr algn="l" marL="431797" indent="-215899" lvl="1">
              <a:lnSpc>
                <a:spcPts val="2799"/>
              </a:lnSpc>
              <a:buFont typeface="Arial"/>
              <a:buChar char="•"/>
            </a:pPr>
            <a:r>
              <a:rPr lang="en-US" sz="1999">
                <a:solidFill>
                  <a:srgbClr val="3B51A3"/>
                </a:solidFill>
                <a:latin typeface="Filson Soft 2"/>
              </a:rPr>
              <a:t>sight</a:t>
            </a:r>
          </a:p>
          <a:p>
            <a:pPr algn="l" marL="431797" indent="-215899" lvl="1">
              <a:lnSpc>
                <a:spcPts val="2799"/>
              </a:lnSpc>
              <a:buFont typeface="Arial"/>
              <a:buChar char="•"/>
            </a:pPr>
            <a:r>
              <a:rPr lang="en-US" sz="1999">
                <a:solidFill>
                  <a:srgbClr val="3B51A3"/>
                </a:solidFill>
                <a:latin typeface="Filson Soft 2"/>
              </a:rPr>
              <a:t>smell</a:t>
            </a:r>
          </a:p>
          <a:p>
            <a:pPr algn="l" marL="431797" indent="-215899" lvl="1">
              <a:lnSpc>
                <a:spcPts val="2799"/>
              </a:lnSpc>
              <a:buFont typeface="Arial"/>
              <a:buChar char="•"/>
            </a:pPr>
            <a:r>
              <a:rPr lang="en-US" sz="1999">
                <a:solidFill>
                  <a:srgbClr val="3B51A3"/>
                </a:solidFill>
                <a:latin typeface="Filson Soft 2"/>
              </a:rPr>
              <a:t>touch</a:t>
            </a:r>
          </a:p>
          <a:p>
            <a:pPr algn="l" marL="431797" indent="-215899" lvl="1">
              <a:lnSpc>
                <a:spcPts val="2799"/>
              </a:lnSpc>
              <a:buFont typeface="Arial"/>
              <a:buChar char="•"/>
            </a:pPr>
            <a:r>
              <a:rPr lang="en-US" sz="1999">
                <a:solidFill>
                  <a:srgbClr val="3B51A3"/>
                </a:solidFill>
                <a:latin typeface="Filson Soft 2"/>
              </a:rPr>
              <a:t>taste</a:t>
            </a:r>
          </a:p>
          <a:p>
            <a:pPr algn="l" marL="431797" indent="-215899" lvl="1">
              <a:lnSpc>
                <a:spcPts val="2799"/>
              </a:lnSpc>
              <a:buFont typeface="Arial"/>
              <a:buChar char="•"/>
            </a:pPr>
            <a:r>
              <a:rPr lang="en-US" sz="1999">
                <a:solidFill>
                  <a:srgbClr val="3B51A3"/>
                </a:solidFill>
                <a:latin typeface="Filson Soft 2"/>
              </a:rPr>
              <a:t>sound</a:t>
            </a:r>
          </a:p>
          <a:p>
            <a:pPr algn="l">
              <a:lnSpc>
                <a:spcPts val="2239"/>
              </a:lnSpc>
            </a:pPr>
          </a:p>
          <a:p>
            <a:pPr algn="l">
              <a:lnSpc>
                <a:spcPts val="2239"/>
              </a:lnSpc>
            </a:pPr>
          </a:p>
        </p:txBody>
      </p:sp>
      <p:sp>
        <p:nvSpPr>
          <p:cNvPr name="TextBox 43" id="43"/>
          <p:cNvSpPr txBox="true"/>
          <p:nvPr/>
        </p:nvSpPr>
        <p:spPr>
          <a:xfrm rot="0">
            <a:off x="8666783" y="7158888"/>
            <a:ext cx="2331417" cy="1468438"/>
          </a:xfrm>
          <a:prstGeom prst="rect">
            <a:avLst/>
          </a:prstGeom>
        </p:spPr>
        <p:txBody>
          <a:bodyPr anchor="t" rtlCol="false" tIns="0" lIns="0" bIns="0" rIns="0">
            <a:spAutoFit/>
          </a:bodyPr>
          <a:lstStyle/>
          <a:p>
            <a:pPr algn="l" marL="431801" indent="-215900" lvl="1">
              <a:lnSpc>
                <a:spcPts val="2200"/>
              </a:lnSpc>
              <a:buFont typeface="Arial"/>
              <a:buChar char="•"/>
            </a:pPr>
            <a:r>
              <a:rPr lang="en-US" sz="2000" spc="-40">
                <a:solidFill>
                  <a:srgbClr val="3B51A3"/>
                </a:solidFill>
                <a:latin typeface="Filson Soft 2"/>
              </a:rPr>
              <a:t>the vestibular system</a:t>
            </a:r>
          </a:p>
          <a:p>
            <a:pPr algn="l" marL="431801" indent="-215900" lvl="1">
              <a:lnSpc>
                <a:spcPts val="2200"/>
              </a:lnSpc>
              <a:buFont typeface="Arial"/>
              <a:buChar char="•"/>
            </a:pPr>
            <a:r>
              <a:rPr lang="en-US" sz="2000" spc="-40">
                <a:solidFill>
                  <a:srgbClr val="3B51A3"/>
                </a:solidFill>
                <a:latin typeface="Filson Soft 2"/>
              </a:rPr>
              <a:t>the proprioceptive system </a:t>
            </a:r>
          </a:p>
        </p:txBody>
      </p:sp>
      <p:sp>
        <p:nvSpPr>
          <p:cNvPr name="TextBox 44" id="44"/>
          <p:cNvSpPr txBox="true"/>
          <p:nvPr/>
        </p:nvSpPr>
        <p:spPr>
          <a:xfrm rot="0">
            <a:off x="12512643" y="5883537"/>
            <a:ext cx="4169735" cy="4554855"/>
          </a:xfrm>
          <a:prstGeom prst="rect">
            <a:avLst/>
          </a:prstGeom>
        </p:spPr>
        <p:txBody>
          <a:bodyPr anchor="t" rtlCol="false" tIns="0" lIns="0" bIns="0" rIns="0">
            <a:spAutoFit/>
          </a:bodyPr>
          <a:lstStyle/>
          <a:p>
            <a:pPr algn="l">
              <a:lnSpc>
                <a:spcPts val="2799"/>
              </a:lnSpc>
            </a:pPr>
            <a:r>
              <a:rPr lang="en-US" sz="1999">
                <a:solidFill>
                  <a:srgbClr val="3B51A3"/>
                </a:solidFill>
                <a:latin typeface="Filson Soft 2"/>
              </a:rPr>
              <a:t>What is happening relationally:</a:t>
            </a:r>
          </a:p>
          <a:p>
            <a:pPr algn="l">
              <a:lnSpc>
                <a:spcPts val="2799"/>
              </a:lnSpc>
            </a:pPr>
          </a:p>
          <a:p>
            <a:pPr algn="l" marL="431797" indent="-215899" lvl="1">
              <a:lnSpc>
                <a:spcPts val="2799"/>
              </a:lnSpc>
              <a:buFont typeface="Arial"/>
              <a:buChar char="•"/>
            </a:pPr>
            <a:r>
              <a:rPr lang="en-US" sz="1999">
                <a:solidFill>
                  <a:srgbClr val="3B51A3"/>
                </a:solidFill>
                <a:latin typeface="Filson Soft 2"/>
              </a:rPr>
              <a:t>Does this adult behave in a way that feels safe?</a:t>
            </a:r>
          </a:p>
          <a:p>
            <a:pPr algn="l" marL="431797" indent="-215899" lvl="1">
              <a:lnSpc>
                <a:spcPts val="2799"/>
              </a:lnSpc>
              <a:buFont typeface="Arial"/>
              <a:buChar char="•"/>
            </a:pPr>
            <a:r>
              <a:rPr lang="en-US" sz="1999">
                <a:solidFill>
                  <a:srgbClr val="3B51A3"/>
                </a:solidFill>
                <a:latin typeface="Filson Soft 2"/>
              </a:rPr>
              <a:t>I</a:t>
            </a:r>
            <a:r>
              <a:rPr lang="en-US" sz="1999">
                <a:solidFill>
                  <a:srgbClr val="3B51A3"/>
                </a:solidFill>
                <a:latin typeface="Filson Soft 2"/>
              </a:rPr>
              <a:t>s this adult frightened, stressed, or angry?</a:t>
            </a:r>
          </a:p>
          <a:p>
            <a:pPr algn="l" marL="431797" indent="-215899" lvl="1">
              <a:lnSpc>
                <a:spcPts val="2799"/>
              </a:lnSpc>
              <a:buFont typeface="Arial"/>
              <a:buChar char="•"/>
            </a:pPr>
            <a:r>
              <a:rPr lang="en-US" sz="1999">
                <a:solidFill>
                  <a:srgbClr val="3B51A3"/>
                </a:solidFill>
                <a:latin typeface="Filson Soft 2"/>
              </a:rPr>
              <a:t>Is this adult predictable and consistent?</a:t>
            </a:r>
          </a:p>
          <a:p>
            <a:pPr algn="l" marL="431797" indent="-215899" lvl="1">
              <a:lnSpc>
                <a:spcPts val="2799"/>
              </a:lnSpc>
              <a:buFont typeface="Arial"/>
              <a:buChar char="•"/>
            </a:pPr>
            <a:r>
              <a:rPr lang="en-US" sz="1999">
                <a:solidFill>
                  <a:srgbClr val="3B51A3"/>
                </a:solidFill>
                <a:latin typeface="Filson Soft 2"/>
              </a:rPr>
              <a:t>Am I appreciated and cherished by this adult? </a:t>
            </a:r>
          </a:p>
          <a:p>
            <a:pPr algn="l">
              <a:lnSpc>
                <a:spcPts val="2799"/>
              </a:lnSpc>
            </a:pPr>
          </a:p>
          <a:p>
            <a:pPr algn="l">
              <a:lnSpc>
                <a:spcPts val="2239"/>
              </a:lnSpc>
            </a:pPr>
          </a:p>
          <a:p>
            <a:pPr algn="l">
              <a:lnSpc>
                <a:spcPts val="2239"/>
              </a:lnSpc>
            </a:pP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2339655"/>
            <a:ext cx="15434369" cy="7242610"/>
            <a:chOff x="0" y="0"/>
            <a:chExt cx="4953000" cy="2324206"/>
          </a:xfrm>
        </p:grpSpPr>
        <p:sp>
          <p:nvSpPr>
            <p:cNvPr name="Freeform 3" id="3"/>
            <p:cNvSpPr/>
            <p:nvPr/>
          </p:nvSpPr>
          <p:spPr>
            <a:xfrm flipH="false" flipV="false" rot="0">
              <a:off x="0" y="0"/>
              <a:ext cx="4953000" cy="2324206"/>
            </a:xfrm>
            <a:custGeom>
              <a:avLst/>
              <a:gdLst/>
              <a:ahLst/>
              <a:cxnLst/>
              <a:rect r="r" b="b" t="t" l="l"/>
              <a:pathLst>
                <a:path h="2324206" w="4953000">
                  <a:moveTo>
                    <a:pt x="0" y="0"/>
                  </a:moveTo>
                  <a:lnTo>
                    <a:pt x="4953000" y="0"/>
                  </a:lnTo>
                  <a:lnTo>
                    <a:pt x="4953000" y="2324206"/>
                  </a:lnTo>
                  <a:lnTo>
                    <a:pt x="0" y="2324206"/>
                  </a:lnTo>
                  <a:close/>
                </a:path>
              </a:pathLst>
            </a:custGeom>
            <a:solidFill>
              <a:srgbClr val="000000">
                <a:alpha val="0"/>
              </a:srgbClr>
            </a:solidFill>
            <a:ln w="19050" cap="sq">
              <a:solidFill>
                <a:srgbClr val="3B51A3"/>
              </a:solidFill>
              <a:prstDash val="solid"/>
              <a:miter/>
            </a:ln>
          </p:spPr>
        </p:sp>
        <p:sp>
          <p:nvSpPr>
            <p:cNvPr name="TextBox 4" id="4"/>
            <p:cNvSpPr txBox="true"/>
            <p:nvPr/>
          </p:nvSpPr>
          <p:spPr>
            <a:xfrm>
              <a:off x="0" y="19050"/>
              <a:ext cx="4953000" cy="2305156"/>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2339655"/>
            <a:ext cx="15434369" cy="2355116"/>
            <a:chOff x="0" y="0"/>
            <a:chExt cx="4953000" cy="755774"/>
          </a:xfrm>
        </p:grpSpPr>
        <p:sp>
          <p:nvSpPr>
            <p:cNvPr name="Freeform 6" id="6"/>
            <p:cNvSpPr/>
            <p:nvPr/>
          </p:nvSpPr>
          <p:spPr>
            <a:xfrm flipH="false" flipV="false" rot="0">
              <a:off x="0" y="0"/>
              <a:ext cx="4953000" cy="755774"/>
            </a:xfrm>
            <a:custGeom>
              <a:avLst/>
              <a:gdLst/>
              <a:ahLst/>
              <a:cxnLst/>
              <a:rect r="r" b="b" t="t" l="l"/>
              <a:pathLst>
                <a:path h="755774" w="4953000">
                  <a:moveTo>
                    <a:pt x="0" y="0"/>
                  </a:moveTo>
                  <a:lnTo>
                    <a:pt x="4953000" y="0"/>
                  </a:lnTo>
                  <a:lnTo>
                    <a:pt x="4953000" y="755774"/>
                  </a:lnTo>
                  <a:lnTo>
                    <a:pt x="0" y="755774"/>
                  </a:lnTo>
                  <a:close/>
                </a:path>
              </a:pathLst>
            </a:custGeom>
            <a:solidFill>
              <a:srgbClr val="3B51A3"/>
            </a:solidFill>
          </p:spPr>
        </p:sp>
        <p:sp>
          <p:nvSpPr>
            <p:cNvPr name="TextBox 7" id="7"/>
            <p:cNvSpPr txBox="true"/>
            <p:nvPr/>
          </p:nvSpPr>
          <p:spPr>
            <a:xfrm>
              <a:off x="0" y="19050"/>
              <a:ext cx="4953000" cy="736724"/>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7618840" y="2972902"/>
            <a:ext cx="3050321" cy="2170598"/>
            <a:chOff x="0" y="0"/>
            <a:chExt cx="1724308" cy="1227011"/>
          </a:xfrm>
        </p:grpSpPr>
        <p:sp>
          <p:nvSpPr>
            <p:cNvPr name="Freeform 9" id="9"/>
            <p:cNvSpPr/>
            <p:nvPr/>
          </p:nvSpPr>
          <p:spPr>
            <a:xfrm flipH="false" flipV="false" rot="0">
              <a:off x="0" y="0"/>
              <a:ext cx="1724308" cy="1227011"/>
            </a:xfrm>
            <a:custGeom>
              <a:avLst/>
              <a:gdLst/>
              <a:ahLst/>
              <a:cxnLst/>
              <a:rect r="r" b="b" t="t" l="l"/>
              <a:pathLst>
                <a:path h="1227011" w="1724308">
                  <a:moveTo>
                    <a:pt x="0" y="0"/>
                  </a:moveTo>
                  <a:lnTo>
                    <a:pt x="1724308" y="0"/>
                  </a:lnTo>
                  <a:lnTo>
                    <a:pt x="1724308" y="1227011"/>
                  </a:lnTo>
                  <a:lnTo>
                    <a:pt x="0" y="1227011"/>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207961"/>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8667750" y="9106015"/>
            <a:ext cx="952500" cy="9525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13" id="13"/>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sp>
        <p:nvSpPr>
          <p:cNvPr name="Freeform 14" id="14"/>
          <p:cNvSpPr/>
          <p:nvPr/>
        </p:nvSpPr>
        <p:spPr>
          <a:xfrm flipH="false" flipV="false" rot="0">
            <a:off x="17059275" y="402945"/>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2"/>
            <a:stretch>
              <a:fillRect l="0" t="0" r="0" b="0"/>
            </a:stretch>
          </a:blipFill>
        </p:spPr>
      </p:sp>
      <p:sp>
        <p:nvSpPr>
          <p:cNvPr name="Freeform 15" id="15"/>
          <p:cNvSpPr/>
          <p:nvPr/>
        </p:nvSpPr>
        <p:spPr>
          <a:xfrm flipH="false" flipV="false" rot="0">
            <a:off x="8243906" y="3127872"/>
            <a:ext cx="1800187" cy="1860659"/>
          </a:xfrm>
          <a:custGeom>
            <a:avLst/>
            <a:gdLst/>
            <a:ahLst/>
            <a:cxnLst/>
            <a:rect r="r" b="b" t="t" l="l"/>
            <a:pathLst>
              <a:path h="1860659" w="1800187">
                <a:moveTo>
                  <a:pt x="0" y="0"/>
                </a:moveTo>
                <a:lnTo>
                  <a:pt x="1800188" y="0"/>
                </a:lnTo>
                <a:lnTo>
                  <a:pt x="1800188" y="1860659"/>
                </a:lnTo>
                <a:lnTo>
                  <a:pt x="0" y="186065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6" id="16"/>
          <p:cNvSpPr txBox="true"/>
          <p:nvPr/>
        </p:nvSpPr>
        <p:spPr>
          <a:xfrm rot="0">
            <a:off x="1426816" y="723900"/>
            <a:ext cx="15434369" cy="1134414"/>
          </a:xfrm>
          <a:prstGeom prst="rect">
            <a:avLst/>
          </a:prstGeom>
        </p:spPr>
        <p:txBody>
          <a:bodyPr anchor="t" rtlCol="false" tIns="0" lIns="0" bIns="0" rIns="0">
            <a:spAutoFit/>
          </a:bodyPr>
          <a:lstStyle/>
          <a:p>
            <a:pPr algn="ctr">
              <a:lnSpc>
                <a:spcPts val="8331"/>
              </a:lnSpc>
            </a:pPr>
            <a:r>
              <a:rPr lang="en-US" sz="7573">
                <a:solidFill>
                  <a:srgbClr val="3B51A3"/>
                </a:solidFill>
                <a:latin typeface="Filson Soft 1"/>
              </a:rPr>
              <a:t>CREATING FELT SAFETY</a:t>
            </a:r>
          </a:p>
        </p:txBody>
      </p:sp>
      <p:sp>
        <p:nvSpPr>
          <p:cNvPr name="TextBox 17" id="17"/>
          <p:cNvSpPr txBox="true"/>
          <p:nvPr/>
        </p:nvSpPr>
        <p:spPr>
          <a:xfrm rot="0">
            <a:off x="1890485" y="5136356"/>
            <a:ext cx="14507029" cy="4288314"/>
          </a:xfrm>
          <a:prstGeom prst="rect">
            <a:avLst/>
          </a:prstGeom>
        </p:spPr>
        <p:txBody>
          <a:bodyPr anchor="t" rtlCol="false" tIns="0" lIns="0" bIns="0" rIns="0">
            <a:spAutoFit/>
          </a:bodyPr>
          <a:lstStyle/>
          <a:p>
            <a:pPr algn="l" marL="863591" indent="-431796" lvl="1">
              <a:lnSpc>
                <a:spcPts val="5599"/>
              </a:lnSpc>
              <a:buFont typeface="Arial"/>
              <a:buChar char="•"/>
            </a:pPr>
            <a:r>
              <a:rPr lang="en-US" sz="3999">
                <a:solidFill>
                  <a:srgbClr val="3B51A3"/>
                </a:solidFill>
                <a:latin typeface="Filson Soft 2"/>
              </a:rPr>
              <a:t>Reduce stress</a:t>
            </a:r>
          </a:p>
          <a:p>
            <a:pPr algn="l" marL="863591" indent="-431796" lvl="1">
              <a:lnSpc>
                <a:spcPts val="5599"/>
              </a:lnSpc>
              <a:buFont typeface="Arial"/>
              <a:buChar char="•"/>
            </a:pPr>
            <a:r>
              <a:rPr lang="en-US" sz="3999">
                <a:solidFill>
                  <a:srgbClr val="3B51A3"/>
                </a:solidFill>
                <a:latin typeface="Filson Soft 2"/>
              </a:rPr>
              <a:t>Build routines</a:t>
            </a:r>
          </a:p>
          <a:p>
            <a:pPr algn="l" marL="863591" indent="-431796" lvl="1">
              <a:lnSpc>
                <a:spcPts val="5599"/>
              </a:lnSpc>
              <a:buFont typeface="Arial"/>
              <a:buChar char="•"/>
            </a:pPr>
            <a:r>
              <a:rPr lang="en-US" sz="3999">
                <a:solidFill>
                  <a:srgbClr val="3B51A3"/>
                </a:solidFill>
                <a:latin typeface="Filson Soft 2"/>
              </a:rPr>
              <a:t>Share control</a:t>
            </a:r>
          </a:p>
          <a:p>
            <a:pPr algn="l" marL="863591" indent="-431796" lvl="1">
              <a:lnSpc>
                <a:spcPts val="5599"/>
              </a:lnSpc>
              <a:buFont typeface="Arial"/>
              <a:buChar char="•"/>
            </a:pPr>
            <a:r>
              <a:rPr lang="en-US" sz="3999">
                <a:solidFill>
                  <a:srgbClr val="3B51A3"/>
                </a:solidFill>
                <a:latin typeface="Filson Soft 2"/>
              </a:rPr>
              <a:t>Be aware of physical needs</a:t>
            </a:r>
          </a:p>
          <a:p>
            <a:pPr algn="l" marL="863591" indent="-431796" lvl="1">
              <a:lnSpc>
                <a:spcPts val="5599"/>
              </a:lnSpc>
              <a:buFont typeface="Arial"/>
              <a:buChar char="•"/>
            </a:pPr>
            <a:r>
              <a:rPr lang="en-US" sz="3999">
                <a:solidFill>
                  <a:srgbClr val="3B51A3"/>
                </a:solidFill>
                <a:latin typeface="Filson Soft 2"/>
              </a:rPr>
              <a:t>Be aware of facial expressions and tone of voice</a:t>
            </a:r>
          </a:p>
          <a:p>
            <a:pPr algn="ctr">
              <a:lnSpc>
                <a:spcPts val="3359"/>
              </a:lnSpc>
            </a:pPr>
          </a:p>
        </p:txBody>
      </p:sp>
      <p:sp>
        <p:nvSpPr>
          <p:cNvPr name="TextBox 18" id="18"/>
          <p:cNvSpPr txBox="true"/>
          <p:nvPr/>
        </p:nvSpPr>
        <p:spPr>
          <a:xfrm rot="0">
            <a:off x="13201872" y="9082405"/>
            <a:ext cx="15434369" cy="342265"/>
          </a:xfrm>
          <a:prstGeom prst="rect">
            <a:avLst/>
          </a:prstGeom>
        </p:spPr>
        <p:txBody>
          <a:bodyPr anchor="t" rtlCol="false" tIns="0" lIns="0" bIns="0" rIns="0">
            <a:spAutoFit/>
          </a:bodyPr>
          <a:lstStyle/>
          <a:p>
            <a:pPr algn="l">
              <a:lnSpc>
                <a:spcPts val="2419"/>
              </a:lnSpc>
              <a:spcBef>
                <a:spcPct val="0"/>
              </a:spcBef>
            </a:pPr>
            <a:r>
              <a:rPr lang="en-US" sz="2199" spc="-43">
                <a:solidFill>
                  <a:srgbClr val="3B51A3"/>
                </a:solidFill>
                <a:latin typeface="Filson Soft 2"/>
              </a:rPr>
              <a:t>(Purvis et al, 2007, pg. 48)</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03600" y="0"/>
            <a:ext cx="2232978" cy="10284127"/>
            <a:chOff x="0" y="0"/>
            <a:chExt cx="1006049" cy="4633423"/>
          </a:xfrm>
        </p:grpSpPr>
        <p:sp>
          <p:nvSpPr>
            <p:cNvPr name="Freeform 3" id="3"/>
            <p:cNvSpPr/>
            <p:nvPr/>
          </p:nvSpPr>
          <p:spPr>
            <a:xfrm flipH="false" flipV="false" rot="0">
              <a:off x="0" y="0"/>
              <a:ext cx="1006049" cy="4633423"/>
            </a:xfrm>
            <a:custGeom>
              <a:avLst/>
              <a:gdLst/>
              <a:ahLst/>
              <a:cxnLst/>
              <a:rect r="r" b="b" t="t" l="l"/>
              <a:pathLst>
                <a:path h="4633423" w="1006049">
                  <a:moveTo>
                    <a:pt x="0" y="0"/>
                  </a:moveTo>
                  <a:lnTo>
                    <a:pt x="1006049" y="0"/>
                  </a:lnTo>
                  <a:lnTo>
                    <a:pt x="1006049" y="4633423"/>
                  </a:lnTo>
                  <a:lnTo>
                    <a:pt x="0" y="4633423"/>
                  </a:lnTo>
                  <a:close/>
                </a:path>
              </a:pathLst>
            </a:custGeom>
            <a:solidFill>
              <a:srgbClr val="3B51A3"/>
            </a:solidFill>
          </p:spPr>
        </p:sp>
        <p:sp>
          <p:nvSpPr>
            <p:cNvPr name="TextBox 4" id="4"/>
            <p:cNvSpPr txBox="true"/>
            <p:nvPr/>
          </p:nvSpPr>
          <p:spPr>
            <a:xfrm>
              <a:off x="0" y="-19050"/>
              <a:ext cx="1006049"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false" flipV="false" rot="2699999">
            <a:off x="15314243" y="7831410"/>
            <a:ext cx="5447095" cy="3629127"/>
          </a:xfrm>
          <a:custGeom>
            <a:avLst/>
            <a:gdLst/>
            <a:ahLst/>
            <a:cxnLst/>
            <a:rect r="r" b="b" t="t" l="l"/>
            <a:pathLst>
              <a:path h="3629127" w="5447095">
                <a:moveTo>
                  <a:pt x="0" y="0"/>
                </a:moveTo>
                <a:lnTo>
                  <a:pt x="5447095" y="0"/>
                </a:lnTo>
                <a:lnTo>
                  <a:pt x="5447095" y="3629127"/>
                </a:lnTo>
                <a:lnTo>
                  <a:pt x="0" y="36291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6699015" y="80101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4"/>
            <a:stretch>
              <a:fillRect l="0" t="0" r="0" b="0"/>
            </a:stretch>
          </a:blipFill>
        </p:spPr>
      </p:sp>
      <p:sp>
        <p:nvSpPr>
          <p:cNvPr name="TextBox 7" id="7"/>
          <p:cNvSpPr txBox="true"/>
          <p:nvPr/>
        </p:nvSpPr>
        <p:spPr>
          <a:xfrm rot="0">
            <a:off x="1028700" y="914400"/>
            <a:ext cx="11684000" cy="1265555"/>
          </a:xfrm>
          <a:prstGeom prst="rect">
            <a:avLst/>
          </a:prstGeom>
        </p:spPr>
        <p:txBody>
          <a:bodyPr anchor="t" rtlCol="false" tIns="0" lIns="0" bIns="0" rIns="0">
            <a:spAutoFit/>
          </a:bodyPr>
          <a:lstStyle/>
          <a:p>
            <a:pPr algn="l">
              <a:lnSpc>
                <a:spcPts val="9879"/>
              </a:lnSpc>
            </a:pPr>
            <a:r>
              <a:rPr lang="en-US" sz="7599">
                <a:solidFill>
                  <a:srgbClr val="3B51A3"/>
                </a:solidFill>
                <a:latin typeface="Filson Soft 1 Bold"/>
              </a:rPr>
              <a:t>Objectives</a:t>
            </a:r>
          </a:p>
        </p:txBody>
      </p:sp>
      <p:sp>
        <p:nvSpPr>
          <p:cNvPr name="TextBox 8" id="8"/>
          <p:cNvSpPr txBox="true"/>
          <p:nvPr/>
        </p:nvSpPr>
        <p:spPr>
          <a:xfrm rot="0">
            <a:off x="2944427" y="3123931"/>
            <a:ext cx="12399146" cy="6511927"/>
          </a:xfrm>
          <a:prstGeom prst="rect">
            <a:avLst/>
          </a:prstGeom>
        </p:spPr>
        <p:txBody>
          <a:bodyPr anchor="t" rtlCol="false" tIns="0" lIns="0" bIns="0" rIns="0">
            <a:spAutoFit/>
          </a:bodyPr>
          <a:lstStyle/>
          <a:p>
            <a:pPr algn="l" marL="1079481" indent="-539741" lvl="1">
              <a:lnSpc>
                <a:spcPts val="6999"/>
              </a:lnSpc>
              <a:buFont typeface="Arial"/>
              <a:buChar char="•"/>
            </a:pPr>
            <a:r>
              <a:rPr lang="en-US" sz="4999">
                <a:solidFill>
                  <a:srgbClr val="3B51A3"/>
                </a:solidFill>
                <a:latin typeface="Filson Soft 3"/>
              </a:rPr>
              <a:t>Introduction to therapeutic parenting</a:t>
            </a:r>
          </a:p>
          <a:p>
            <a:pPr algn="l" marL="1079481" indent="-539741" lvl="1">
              <a:lnSpc>
                <a:spcPts val="6999"/>
              </a:lnSpc>
              <a:buFont typeface="Arial"/>
              <a:buChar char="•"/>
            </a:pPr>
            <a:r>
              <a:rPr lang="en-US" sz="4999">
                <a:solidFill>
                  <a:srgbClr val="3B51A3"/>
                </a:solidFill>
                <a:latin typeface="Filson Soft 3"/>
              </a:rPr>
              <a:t>Therapeutic parenting strategies</a:t>
            </a:r>
          </a:p>
          <a:p>
            <a:pPr algn="l" marL="1079481" indent="-539741" lvl="1">
              <a:lnSpc>
                <a:spcPts val="6999"/>
              </a:lnSpc>
              <a:buFont typeface="Arial"/>
              <a:buChar char="•"/>
            </a:pPr>
            <a:r>
              <a:rPr lang="en-US" sz="4999">
                <a:solidFill>
                  <a:srgbClr val="3B51A3"/>
                </a:solidFill>
                <a:latin typeface="Filson Soft 3"/>
              </a:rPr>
              <a:t>The Therapeutic Web and self/community care</a:t>
            </a:r>
          </a:p>
          <a:p>
            <a:pPr algn="l" marL="1079481" indent="-539741" lvl="1">
              <a:lnSpc>
                <a:spcPts val="6999"/>
              </a:lnSpc>
              <a:buFont typeface="Arial"/>
              <a:buChar char="•"/>
            </a:pPr>
            <a:r>
              <a:rPr lang="en-US" sz="4999">
                <a:solidFill>
                  <a:srgbClr val="3B51A3"/>
                </a:solidFill>
                <a:latin typeface="Filson Soft 3"/>
              </a:rPr>
              <a:t>Questions and r</a:t>
            </a:r>
            <a:r>
              <a:rPr lang="en-US" sz="4999">
                <a:solidFill>
                  <a:srgbClr val="3B51A3"/>
                </a:solidFill>
                <a:latin typeface="Filson Soft 3"/>
              </a:rPr>
              <a:t>eflections </a:t>
            </a:r>
          </a:p>
          <a:p>
            <a:pPr algn="r">
              <a:lnSpc>
                <a:spcPts val="6999"/>
              </a:lnSpc>
            </a:pP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2339655"/>
            <a:ext cx="15434369" cy="7242610"/>
            <a:chOff x="0" y="0"/>
            <a:chExt cx="4953000" cy="2324206"/>
          </a:xfrm>
        </p:grpSpPr>
        <p:sp>
          <p:nvSpPr>
            <p:cNvPr name="Freeform 3" id="3"/>
            <p:cNvSpPr/>
            <p:nvPr/>
          </p:nvSpPr>
          <p:spPr>
            <a:xfrm flipH="false" flipV="false" rot="0">
              <a:off x="0" y="0"/>
              <a:ext cx="4953000" cy="2324206"/>
            </a:xfrm>
            <a:custGeom>
              <a:avLst/>
              <a:gdLst/>
              <a:ahLst/>
              <a:cxnLst/>
              <a:rect r="r" b="b" t="t" l="l"/>
              <a:pathLst>
                <a:path h="2324206" w="4953000">
                  <a:moveTo>
                    <a:pt x="0" y="0"/>
                  </a:moveTo>
                  <a:lnTo>
                    <a:pt x="4953000" y="0"/>
                  </a:lnTo>
                  <a:lnTo>
                    <a:pt x="4953000" y="2324206"/>
                  </a:lnTo>
                  <a:lnTo>
                    <a:pt x="0" y="2324206"/>
                  </a:lnTo>
                  <a:close/>
                </a:path>
              </a:pathLst>
            </a:custGeom>
            <a:solidFill>
              <a:srgbClr val="000000">
                <a:alpha val="0"/>
              </a:srgbClr>
            </a:solidFill>
            <a:ln w="19050" cap="sq">
              <a:solidFill>
                <a:srgbClr val="3B51A3"/>
              </a:solidFill>
              <a:prstDash val="solid"/>
              <a:miter/>
            </a:ln>
          </p:spPr>
        </p:sp>
        <p:sp>
          <p:nvSpPr>
            <p:cNvPr name="TextBox 4" id="4"/>
            <p:cNvSpPr txBox="true"/>
            <p:nvPr/>
          </p:nvSpPr>
          <p:spPr>
            <a:xfrm>
              <a:off x="0" y="19050"/>
              <a:ext cx="4953000" cy="2305156"/>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1028700"/>
            <a:ext cx="15434369" cy="3666072"/>
            <a:chOff x="0" y="0"/>
            <a:chExt cx="4953000" cy="1176469"/>
          </a:xfrm>
        </p:grpSpPr>
        <p:sp>
          <p:nvSpPr>
            <p:cNvPr name="Freeform 6" id="6"/>
            <p:cNvSpPr/>
            <p:nvPr/>
          </p:nvSpPr>
          <p:spPr>
            <a:xfrm flipH="false" flipV="false" rot="0">
              <a:off x="0" y="0"/>
              <a:ext cx="4953000" cy="1176469"/>
            </a:xfrm>
            <a:custGeom>
              <a:avLst/>
              <a:gdLst/>
              <a:ahLst/>
              <a:cxnLst/>
              <a:rect r="r" b="b" t="t" l="l"/>
              <a:pathLst>
                <a:path h="1176469" w="4953000">
                  <a:moveTo>
                    <a:pt x="0" y="0"/>
                  </a:moveTo>
                  <a:lnTo>
                    <a:pt x="4953000" y="0"/>
                  </a:lnTo>
                  <a:lnTo>
                    <a:pt x="4953000" y="1176469"/>
                  </a:lnTo>
                  <a:lnTo>
                    <a:pt x="0" y="1176469"/>
                  </a:lnTo>
                  <a:close/>
                </a:path>
              </a:pathLst>
            </a:custGeom>
            <a:solidFill>
              <a:srgbClr val="3B51A3"/>
            </a:solidFill>
          </p:spPr>
        </p:sp>
        <p:sp>
          <p:nvSpPr>
            <p:cNvPr name="TextBox 7" id="7"/>
            <p:cNvSpPr txBox="true"/>
            <p:nvPr/>
          </p:nvSpPr>
          <p:spPr>
            <a:xfrm>
              <a:off x="0" y="19050"/>
              <a:ext cx="4953000" cy="1157419"/>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2417374" y="2025612"/>
            <a:ext cx="13453253" cy="3575682"/>
            <a:chOff x="0" y="0"/>
            <a:chExt cx="4942734" cy="1313708"/>
          </a:xfrm>
        </p:grpSpPr>
        <p:sp>
          <p:nvSpPr>
            <p:cNvPr name="Freeform 9" id="9"/>
            <p:cNvSpPr/>
            <p:nvPr/>
          </p:nvSpPr>
          <p:spPr>
            <a:xfrm flipH="false" flipV="false" rot="0">
              <a:off x="0" y="0"/>
              <a:ext cx="4942734" cy="1313708"/>
            </a:xfrm>
            <a:custGeom>
              <a:avLst/>
              <a:gdLst/>
              <a:ahLst/>
              <a:cxnLst/>
              <a:rect r="r" b="b" t="t" l="l"/>
              <a:pathLst>
                <a:path h="1313708" w="4942734">
                  <a:moveTo>
                    <a:pt x="0" y="0"/>
                  </a:moveTo>
                  <a:lnTo>
                    <a:pt x="4942734" y="0"/>
                  </a:lnTo>
                  <a:lnTo>
                    <a:pt x="4942734" y="1313708"/>
                  </a:lnTo>
                  <a:lnTo>
                    <a:pt x="0" y="1313708"/>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4942734" cy="1294658"/>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8667750" y="9106015"/>
            <a:ext cx="952500" cy="9525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13" id="13"/>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sp>
        <p:nvSpPr>
          <p:cNvPr name="Freeform 14" id="14"/>
          <p:cNvSpPr/>
          <p:nvPr/>
        </p:nvSpPr>
        <p:spPr>
          <a:xfrm flipH="false" flipV="false" rot="0">
            <a:off x="17059275" y="402945"/>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2"/>
            <a:stretch>
              <a:fillRect l="0" t="0" r="0" b="0"/>
            </a:stretch>
          </a:blipFill>
        </p:spPr>
      </p:sp>
      <p:sp>
        <p:nvSpPr>
          <p:cNvPr name="TextBox 15" id="15"/>
          <p:cNvSpPr txBox="true"/>
          <p:nvPr/>
        </p:nvSpPr>
        <p:spPr>
          <a:xfrm rot="0">
            <a:off x="3039231" y="6771282"/>
            <a:ext cx="11933586" cy="1704974"/>
          </a:xfrm>
          <a:prstGeom prst="rect">
            <a:avLst/>
          </a:prstGeom>
        </p:spPr>
        <p:txBody>
          <a:bodyPr anchor="t" rtlCol="false" tIns="0" lIns="0" bIns="0" rIns="0">
            <a:spAutoFit/>
          </a:bodyPr>
          <a:lstStyle/>
          <a:p>
            <a:pPr algn="ctr">
              <a:lnSpc>
                <a:spcPts val="6599"/>
              </a:lnSpc>
            </a:pPr>
            <a:r>
              <a:rPr lang="en-US" sz="5999" spc="299">
                <a:solidFill>
                  <a:srgbClr val="3B51A3"/>
                </a:solidFill>
                <a:latin typeface="Filson Soft 1"/>
              </a:rPr>
              <a:t>Therapeutic parents use a brain-wise approach. </a:t>
            </a:r>
          </a:p>
        </p:txBody>
      </p:sp>
      <p:sp>
        <p:nvSpPr>
          <p:cNvPr name="Freeform 16" id="16"/>
          <p:cNvSpPr/>
          <p:nvPr/>
        </p:nvSpPr>
        <p:spPr>
          <a:xfrm flipH="false" flipV="false" rot="0">
            <a:off x="2917046" y="2234092"/>
            <a:ext cx="3174595" cy="3158722"/>
          </a:xfrm>
          <a:custGeom>
            <a:avLst/>
            <a:gdLst/>
            <a:ahLst/>
            <a:cxnLst/>
            <a:rect r="r" b="b" t="t" l="l"/>
            <a:pathLst>
              <a:path h="3158722" w="3174595">
                <a:moveTo>
                  <a:pt x="0" y="0"/>
                </a:moveTo>
                <a:lnTo>
                  <a:pt x="3174596" y="0"/>
                </a:lnTo>
                <a:lnTo>
                  <a:pt x="3174596" y="3158723"/>
                </a:lnTo>
                <a:lnTo>
                  <a:pt x="0" y="315872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7" id="17"/>
          <p:cNvSpPr/>
          <p:nvPr/>
        </p:nvSpPr>
        <p:spPr>
          <a:xfrm flipH="false" flipV="false" rot="0">
            <a:off x="6951570" y="2234092"/>
            <a:ext cx="4108907" cy="3158722"/>
          </a:xfrm>
          <a:custGeom>
            <a:avLst/>
            <a:gdLst/>
            <a:ahLst/>
            <a:cxnLst/>
            <a:rect r="r" b="b" t="t" l="l"/>
            <a:pathLst>
              <a:path h="3158722" w="4108907">
                <a:moveTo>
                  <a:pt x="0" y="0"/>
                </a:moveTo>
                <a:lnTo>
                  <a:pt x="4108907" y="0"/>
                </a:lnTo>
                <a:lnTo>
                  <a:pt x="4108907" y="3158723"/>
                </a:lnTo>
                <a:lnTo>
                  <a:pt x="0" y="315872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11925139" y="2234092"/>
            <a:ext cx="3485487" cy="3158722"/>
          </a:xfrm>
          <a:custGeom>
            <a:avLst/>
            <a:gdLst/>
            <a:ahLst/>
            <a:cxnLst/>
            <a:rect r="r" b="b" t="t" l="l"/>
            <a:pathLst>
              <a:path h="3158722" w="3485487">
                <a:moveTo>
                  <a:pt x="0" y="0"/>
                </a:moveTo>
                <a:lnTo>
                  <a:pt x="3485487" y="0"/>
                </a:lnTo>
                <a:lnTo>
                  <a:pt x="3485487" y="3158723"/>
                </a:lnTo>
                <a:lnTo>
                  <a:pt x="0" y="315872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402945"/>
            <a:ext cx="4662834" cy="9179320"/>
            <a:chOff x="0" y="0"/>
            <a:chExt cx="1496337" cy="2945710"/>
          </a:xfrm>
        </p:grpSpPr>
        <p:sp>
          <p:nvSpPr>
            <p:cNvPr name="Freeform 3" id="3"/>
            <p:cNvSpPr/>
            <p:nvPr/>
          </p:nvSpPr>
          <p:spPr>
            <a:xfrm flipH="false" flipV="false" rot="0">
              <a:off x="0" y="0"/>
              <a:ext cx="1496337" cy="2945710"/>
            </a:xfrm>
            <a:custGeom>
              <a:avLst/>
              <a:gdLst/>
              <a:ahLst/>
              <a:cxnLst/>
              <a:rect r="r" b="b" t="t" l="l"/>
              <a:pathLst>
                <a:path h="2945710" w="1496337">
                  <a:moveTo>
                    <a:pt x="0" y="0"/>
                  </a:moveTo>
                  <a:lnTo>
                    <a:pt x="1496337" y="0"/>
                  </a:lnTo>
                  <a:lnTo>
                    <a:pt x="1496337" y="2945710"/>
                  </a:lnTo>
                  <a:lnTo>
                    <a:pt x="0" y="2945710"/>
                  </a:lnTo>
                  <a:close/>
                </a:path>
              </a:pathLst>
            </a:custGeom>
            <a:solidFill>
              <a:srgbClr val="000000">
                <a:alpha val="0"/>
              </a:srgbClr>
            </a:solidFill>
            <a:ln w="19050" cap="sq">
              <a:solidFill>
                <a:srgbClr val="3B51A3"/>
              </a:solidFill>
              <a:prstDash val="solid"/>
              <a:miter/>
            </a:ln>
          </p:spPr>
        </p:sp>
        <p:sp>
          <p:nvSpPr>
            <p:cNvPr name="TextBox 4" id="4"/>
            <p:cNvSpPr txBox="true"/>
            <p:nvPr/>
          </p:nvSpPr>
          <p:spPr>
            <a:xfrm>
              <a:off x="0" y="19050"/>
              <a:ext cx="1496337" cy="2926660"/>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402945"/>
            <a:ext cx="4662834" cy="2537056"/>
            <a:chOff x="0" y="0"/>
            <a:chExt cx="1496337" cy="814160"/>
          </a:xfrm>
        </p:grpSpPr>
        <p:sp>
          <p:nvSpPr>
            <p:cNvPr name="Freeform 6" id="6"/>
            <p:cNvSpPr/>
            <p:nvPr/>
          </p:nvSpPr>
          <p:spPr>
            <a:xfrm flipH="false" flipV="false" rot="0">
              <a:off x="0" y="0"/>
              <a:ext cx="1496337" cy="814160"/>
            </a:xfrm>
            <a:custGeom>
              <a:avLst/>
              <a:gdLst/>
              <a:ahLst/>
              <a:cxnLst/>
              <a:rect r="r" b="b" t="t" l="l"/>
              <a:pathLst>
                <a:path h="814160" w="1496337">
                  <a:moveTo>
                    <a:pt x="0" y="0"/>
                  </a:moveTo>
                  <a:lnTo>
                    <a:pt x="1496337" y="0"/>
                  </a:lnTo>
                  <a:lnTo>
                    <a:pt x="1496337" y="814160"/>
                  </a:lnTo>
                  <a:lnTo>
                    <a:pt x="0" y="814160"/>
                  </a:lnTo>
                  <a:close/>
                </a:path>
              </a:pathLst>
            </a:custGeom>
            <a:solidFill>
              <a:srgbClr val="3B51A3"/>
            </a:solidFill>
          </p:spPr>
        </p:sp>
        <p:sp>
          <p:nvSpPr>
            <p:cNvPr name="TextBox 7" id="7"/>
            <p:cNvSpPr txBox="true"/>
            <p:nvPr/>
          </p:nvSpPr>
          <p:spPr>
            <a:xfrm>
              <a:off x="0" y="19050"/>
              <a:ext cx="1496337" cy="795110"/>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1687181" y="865902"/>
            <a:ext cx="4142104" cy="2947507"/>
            <a:chOff x="0" y="0"/>
            <a:chExt cx="1724308" cy="1227011"/>
          </a:xfrm>
        </p:grpSpPr>
        <p:sp>
          <p:nvSpPr>
            <p:cNvPr name="Freeform 9" id="9"/>
            <p:cNvSpPr/>
            <p:nvPr/>
          </p:nvSpPr>
          <p:spPr>
            <a:xfrm flipH="false" flipV="false" rot="0">
              <a:off x="0" y="0"/>
              <a:ext cx="1724308" cy="1227011"/>
            </a:xfrm>
            <a:custGeom>
              <a:avLst/>
              <a:gdLst/>
              <a:ahLst/>
              <a:cxnLst/>
              <a:rect r="r" b="b" t="t" l="l"/>
              <a:pathLst>
                <a:path h="1227011" w="1724308">
                  <a:moveTo>
                    <a:pt x="0" y="0"/>
                  </a:moveTo>
                  <a:lnTo>
                    <a:pt x="1724308" y="0"/>
                  </a:lnTo>
                  <a:lnTo>
                    <a:pt x="1724308" y="1227011"/>
                  </a:lnTo>
                  <a:lnTo>
                    <a:pt x="0" y="1227011"/>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207961"/>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3281983" y="9105403"/>
            <a:ext cx="952500" cy="9525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13" id="13"/>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sp>
        <p:nvSpPr>
          <p:cNvPr name="Freeform 14" id="14"/>
          <p:cNvSpPr/>
          <p:nvPr/>
        </p:nvSpPr>
        <p:spPr>
          <a:xfrm flipH="false" flipV="false" rot="0">
            <a:off x="17059275" y="402945"/>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2"/>
            <a:stretch>
              <a:fillRect l="0" t="0" r="0" b="0"/>
            </a:stretch>
          </a:blipFill>
        </p:spPr>
      </p:sp>
      <p:sp>
        <p:nvSpPr>
          <p:cNvPr name="Freeform 15" id="15"/>
          <p:cNvSpPr/>
          <p:nvPr/>
        </p:nvSpPr>
        <p:spPr>
          <a:xfrm flipH="false" flipV="false" rot="0">
            <a:off x="2266802" y="944937"/>
            <a:ext cx="2801783" cy="2787774"/>
          </a:xfrm>
          <a:custGeom>
            <a:avLst/>
            <a:gdLst/>
            <a:ahLst/>
            <a:cxnLst/>
            <a:rect r="r" b="b" t="t" l="l"/>
            <a:pathLst>
              <a:path h="2787774" w="2801783">
                <a:moveTo>
                  <a:pt x="0" y="0"/>
                </a:moveTo>
                <a:lnTo>
                  <a:pt x="2801783" y="0"/>
                </a:lnTo>
                <a:lnTo>
                  <a:pt x="2801783" y="2787775"/>
                </a:lnTo>
                <a:lnTo>
                  <a:pt x="0" y="27877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6" id="16"/>
          <p:cNvSpPr txBox="true"/>
          <p:nvPr/>
        </p:nvSpPr>
        <p:spPr>
          <a:xfrm rot="0">
            <a:off x="1857571" y="5524940"/>
            <a:ext cx="3719069" cy="792479"/>
          </a:xfrm>
          <a:prstGeom prst="rect">
            <a:avLst/>
          </a:prstGeom>
        </p:spPr>
        <p:txBody>
          <a:bodyPr anchor="t" rtlCol="false" tIns="0" lIns="0" bIns="0" rIns="0">
            <a:spAutoFit/>
          </a:bodyPr>
          <a:lstStyle/>
          <a:p>
            <a:pPr algn="ctr">
              <a:lnSpc>
                <a:spcPts val="5939"/>
              </a:lnSpc>
            </a:pPr>
            <a:r>
              <a:rPr lang="en-US" sz="5399" spc="269">
                <a:solidFill>
                  <a:srgbClr val="3B51A3"/>
                </a:solidFill>
                <a:latin typeface="Filson Soft 1"/>
              </a:rPr>
              <a:t>Regulate</a:t>
            </a:r>
          </a:p>
        </p:txBody>
      </p:sp>
      <p:sp>
        <p:nvSpPr>
          <p:cNvPr name="TextBox 17" id="17"/>
          <p:cNvSpPr txBox="true"/>
          <p:nvPr/>
        </p:nvSpPr>
        <p:spPr>
          <a:xfrm rot="0">
            <a:off x="7147045" y="2244405"/>
            <a:ext cx="10478342" cy="7337248"/>
          </a:xfrm>
          <a:prstGeom prst="rect">
            <a:avLst/>
          </a:prstGeom>
        </p:spPr>
        <p:txBody>
          <a:bodyPr anchor="t" rtlCol="false" tIns="0" lIns="0" bIns="0" rIns="0">
            <a:spAutoFit/>
          </a:bodyPr>
          <a:lstStyle/>
          <a:p>
            <a:pPr algn="l" marL="878687" indent="-439344" lvl="1">
              <a:lnSpc>
                <a:spcPts val="5697"/>
              </a:lnSpc>
              <a:buFont typeface="Arial"/>
              <a:buChar char="•"/>
            </a:pPr>
            <a:r>
              <a:rPr lang="en-US" sz="4069">
                <a:solidFill>
                  <a:srgbClr val="3B51A3"/>
                </a:solidFill>
                <a:latin typeface="Filson Soft 2"/>
              </a:rPr>
              <a:t>transitioning from the dysregulating activity and snuggling under a weighted blanket </a:t>
            </a:r>
          </a:p>
          <a:p>
            <a:pPr algn="l" marL="878687" indent="-439344" lvl="1">
              <a:lnSpc>
                <a:spcPts val="5697"/>
              </a:lnSpc>
              <a:buFont typeface="Arial"/>
              <a:buChar char="•"/>
            </a:pPr>
            <a:r>
              <a:rPr lang="en-US" sz="4069">
                <a:solidFill>
                  <a:srgbClr val="3B51A3"/>
                </a:solidFill>
                <a:latin typeface="Filson Soft 2"/>
              </a:rPr>
              <a:t>swinging in a hammock </a:t>
            </a:r>
          </a:p>
          <a:p>
            <a:pPr algn="l" marL="878687" indent="-439344" lvl="1">
              <a:lnSpc>
                <a:spcPts val="5697"/>
              </a:lnSpc>
              <a:buFont typeface="Arial"/>
              <a:buChar char="•"/>
            </a:pPr>
            <a:r>
              <a:rPr lang="en-US" sz="4069">
                <a:solidFill>
                  <a:srgbClr val="3B51A3"/>
                </a:solidFill>
                <a:latin typeface="Filson Soft 2"/>
              </a:rPr>
              <a:t>taking a walk </a:t>
            </a:r>
          </a:p>
          <a:p>
            <a:pPr algn="l" marL="878687" indent="-439344" lvl="1">
              <a:lnSpc>
                <a:spcPts val="5697"/>
              </a:lnSpc>
              <a:buFont typeface="Arial"/>
              <a:buChar char="•"/>
            </a:pPr>
            <a:r>
              <a:rPr lang="en-US" sz="4069">
                <a:solidFill>
                  <a:srgbClr val="3B51A3"/>
                </a:solidFill>
                <a:latin typeface="Filson Soft 2"/>
              </a:rPr>
              <a:t>j</a:t>
            </a:r>
            <a:r>
              <a:rPr lang="en-US" sz="4069">
                <a:solidFill>
                  <a:srgbClr val="3B51A3"/>
                </a:solidFill>
                <a:latin typeface="Filson Soft 2"/>
              </a:rPr>
              <a:t>umping on a trampoline </a:t>
            </a:r>
          </a:p>
          <a:p>
            <a:pPr algn="l" marL="878687" indent="-439344" lvl="1">
              <a:lnSpc>
                <a:spcPts val="5697"/>
              </a:lnSpc>
              <a:buFont typeface="Arial"/>
              <a:buChar char="•"/>
            </a:pPr>
            <a:r>
              <a:rPr lang="en-US" sz="4069">
                <a:solidFill>
                  <a:srgbClr val="3B51A3"/>
                </a:solidFill>
                <a:latin typeface="Filson Soft 2"/>
              </a:rPr>
              <a:t>offering a hug</a:t>
            </a:r>
          </a:p>
          <a:p>
            <a:pPr algn="l" marL="878687" indent="-439344" lvl="1">
              <a:lnSpc>
                <a:spcPts val="5697"/>
              </a:lnSpc>
              <a:buFont typeface="Arial"/>
              <a:buChar char="•"/>
            </a:pPr>
            <a:r>
              <a:rPr lang="en-US" sz="4069">
                <a:solidFill>
                  <a:srgbClr val="3B51A3"/>
                </a:solidFill>
                <a:latin typeface="Filson Soft 2"/>
              </a:rPr>
              <a:t>relaxing shoulders and </a:t>
            </a:r>
            <a:r>
              <a:rPr lang="en-US" sz="4069">
                <a:solidFill>
                  <a:srgbClr val="3B51A3"/>
                </a:solidFill>
                <a:latin typeface="Filson Soft 2"/>
              </a:rPr>
              <a:t>taking a deep breath</a:t>
            </a:r>
          </a:p>
          <a:p>
            <a:pPr algn="ctr">
              <a:lnSpc>
                <a:spcPts val="4028"/>
              </a:lnSpc>
            </a:pPr>
          </a:p>
        </p:txBody>
      </p:sp>
      <p:sp>
        <p:nvSpPr>
          <p:cNvPr name="TextBox 18" id="18"/>
          <p:cNvSpPr txBox="true"/>
          <p:nvPr/>
        </p:nvSpPr>
        <p:spPr>
          <a:xfrm rot="0">
            <a:off x="10984317" y="9572740"/>
            <a:ext cx="6858000"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3B51A3"/>
                </a:solidFill>
                <a:latin typeface="Filson Soft 3"/>
              </a:rPr>
              <a:t>Perry &amp; Winfrey, What happened to you?: Conversations on trauma, resilience, and healing, 2021))</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2"/>
            <a:srcRect l="0" t="29088" r="0" b="29088"/>
            <a:stretch>
              <a:fillRect/>
            </a:stretch>
          </p:blipFill>
          <p:spPr>
            <a:xfrm flipH="false" flipV="false">
              <a:off x="0" y="0"/>
              <a:ext cx="24384000" cy="6794500"/>
            </a:xfrm>
            <a:prstGeom prst="rect">
              <a:avLst/>
            </a:prstGeom>
          </p:spPr>
        </p:pic>
        <p:pic>
          <p:nvPicPr>
            <p:cNvPr name="Picture 4" id="4"/>
            <p:cNvPicPr>
              <a:picLocks noChangeAspect="true"/>
            </p:cNvPicPr>
            <p:nvPr/>
          </p:nvPicPr>
          <p:blipFill>
            <a:blip r:embed="rId3"/>
            <a:srcRect l="0" t="13964" r="0" b="13964"/>
            <a:stretch>
              <a:fillRect/>
            </a:stretch>
          </p:blipFill>
          <p:spPr>
            <a:xfrm flipH="false" flipV="false">
              <a:off x="0" y="6921500"/>
              <a:ext cx="14149917" cy="6794500"/>
            </a:xfrm>
            <a:prstGeom prst="rect">
              <a:avLst/>
            </a:prstGeom>
          </p:spPr>
        </p:pic>
        <p:pic>
          <p:nvPicPr>
            <p:cNvPr name="Picture 5" id="5"/>
            <p:cNvPicPr>
              <a:picLocks noChangeAspect="true"/>
            </p:cNvPicPr>
            <p:nvPr/>
          </p:nvPicPr>
          <p:blipFill>
            <a:blip r:embed="rId4"/>
            <a:srcRect l="353" t="0" r="353" b="0"/>
            <a:stretch>
              <a:fillRect/>
            </a:stretch>
          </p:blipFill>
          <p:spPr>
            <a:xfrm flipH="false" flipV="false">
              <a:off x="14276917" y="6921500"/>
              <a:ext cx="10107083" cy="6794500"/>
            </a:xfrm>
            <a:prstGeom prst="rect">
              <a:avLst/>
            </a:prstGeom>
          </p:spPr>
        </p:pic>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402945"/>
            <a:ext cx="4662834" cy="9179320"/>
            <a:chOff x="0" y="0"/>
            <a:chExt cx="1496337" cy="2945710"/>
          </a:xfrm>
        </p:grpSpPr>
        <p:sp>
          <p:nvSpPr>
            <p:cNvPr name="Freeform 3" id="3"/>
            <p:cNvSpPr/>
            <p:nvPr/>
          </p:nvSpPr>
          <p:spPr>
            <a:xfrm flipH="false" flipV="false" rot="0">
              <a:off x="0" y="0"/>
              <a:ext cx="1496337" cy="2945710"/>
            </a:xfrm>
            <a:custGeom>
              <a:avLst/>
              <a:gdLst/>
              <a:ahLst/>
              <a:cxnLst/>
              <a:rect r="r" b="b" t="t" l="l"/>
              <a:pathLst>
                <a:path h="2945710" w="1496337">
                  <a:moveTo>
                    <a:pt x="0" y="0"/>
                  </a:moveTo>
                  <a:lnTo>
                    <a:pt x="1496337" y="0"/>
                  </a:lnTo>
                  <a:lnTo>
                    <a:pt x="1496337" y="2945710"/>
                  </a:lnTo>
                  <a:lnTo>
                    <a:pt x="0" y="2945710"/>
                  </a:lnTo>
                  <a:close/>
                </a:path>
              </a:pathLst>
            </a:custGeom>
            <a:solidFill>
              <a:srgbClr val="000000">
                <a:alpha val="0"/>
              </a:srgbClr>
            </a:solidFill>
            <a:ln w="19050" cap="sq">
              <a:solidFill>
                <a:srgbClr val="3B51A3"/>
              </a:solidFill>
              <a:prstDash val="solid"/>
              <a:miter/>
            </a:ln>
          </p:spPr>
        </p:sp>
        <p:sp>
          <p:nvSpPr>
            <p:cNvPr name="TextBox 4" id="4"/>
            <p:cNvSpPr txBox="true"/>
            <p:nvPr/>
          </p:nvSpPr>
          <p:spPr>
            <a:xfrm>
              <a:off x="0" y="19050"/>
              <a:ext cx="1496337" cy="2926660"/>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402945"/>
            <a:ext cx="4662834" cy="2537056"/>
            <a:chOff x="0" y="0"/>
            <a:chExt cx="1496337" cy="814160"/>
          </a:xfrm>
        </p:grpSpPr>
        <p:sp>
          <p:nvSpPr>
            <p:cNvPr name="Freeform 6" id="6"/>
            <p:cNvSpPr/>
            <p:nvPr/>
          </p:nvSpPr>
          <p:spPr>
            <a:xfrm flipH="false" flipV="false" rot="0">
              <a:off x="0" y="0"/>
              <a:ext cx="1496337" cy="814160"/>
            </a:xfrm>
            <a:custGeom>
              <a:avLst/>
              <a:gdLst/>
              <a:ahLst/>
              <a:cxnLst/>
              <a:rect r="r" b="b" t="t" l="l"/>
              <a:pathLst>
                <a:path h="814160" w="1496337">
                  <a:moveTo>
                    <a:pt x="0" y="0"/>
                  </a:moveTo>
                  <a:lnTo>
                    <a:pt x="1496337" y="0"/>
                  </a:lnTo>
                  <a:lnTo>
                    <a:pt x="1496337" y="814160"/>
                  </a:lnTo>
                  <a:lnTo>
                    <a:pt x="0" y="814160"/>
                  </a:lnTo>
                  <a:close/>
                </a:path>
              </a:pathLst>
            </a:custGeom>
            <a:solidFill>
              <a:srgbClr val="3B51A3"/>
            </a:solidFill>
          </p:spPr>
        </p:sp>
        <p:sp>
          <p:nvSpPr>
            <p:cNvPr name="TextBox 7" id="7"/>
            <p:cNvSpPr txBox="true"/>
            <p:nvPr/>
          </p:nvSpPr>
          <p:spPr>
            <a:xfrm>
              <a:off x="0" y="19050"/>
              <a:ext cx="1496337" cy="795110"/>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1687181" y="865902"/>
            <a:ext cx="4142104" cy="2947507"/>
            <a:chOff x="0" y="0"/>
            <a:chExt cx="1724308" cy="1227011"/>
          </a:xfrm>
        </p:grpSpPr>
        <p:sp>
          <p:nvSpPr>
            <p:cNvPr name="Freeform 9" id="9"/>
            <p:cNvSpPr/>
            <p:nvPr/>
          </p:nvSpPr>
          <p:spPr>
            <a:xfrm flipH="false" flipV="false" rot="0">
              <a:off x="0" y="0"/>
              <a:ext cx="1724308" cy="1227011"/>
            </a:xfrm>
            <a:custGeom>
              <a:avLst/>
              <a:gdLst/>
              <a:ahLst/>
              <a:cxnLst/>
              <a:rect r="r" b="b" t="t" l="l"/>
              <a:pathLst>
                <a:path h="1227011" w="1724308">
                  <a:moveTo>
                    <a:pt x="0" y="0"/>
                  </a:moveTo>
                  <a:lnTo>
                    <a:pt x="1724308" y="0"/>
                  </a:lnTo>
                  <a:lnTo>
                    <a:pt x="1724308" y="1227011"/>
                  </a:lnTo>
                  <a:lnTo>
                    <a:pt x="0" y="1227011"/>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207961"/>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3281983" y="9105403"/>
            <a:ext cx="952500" cy="9525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13" id="13"/>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sp>
        <p:nvSpPr>
          <p:cNvPr name="Freeform 14" id="14"/>
          <p:cNvSpPr/>
          <p:nvPr/>
        </p:nvSpPr>
        <p:spPr>
          <a:xfrm flipH="false" flipV="false" rot="0">
            <a:off x="17059275" y="402945"/>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2"/>
            <a:stretch>
              <a:fillRect l="0" t="0" r="0" b="0"/>
            </a:stretch>
          </a:blipFill>
        </p:spPr>
      </p:sp>
      <p:sp>
        <p:nvSpPr>
          <p:cNvPr name="TextBox 15" id="15"/>
          <p:cNvSpPr txBox="true"/>
          <p:nvPr/>
        </p:nvSpPr>
        <p:spPr>
          <a:xfrm rot="0">
            <a:off x="1857571" y="5524940"/>
            <a:ext cx="3719069" cy="792479"/>
          </a:xfrm>
          <a:prstGeom prst="rect">
            <a:avLst/>
          </a:prstGeom>
        </p:spPr>
        <p:txBody>
          <a:bodyPr anchor="t" rtlCol="false" tIns="0" lIns="0" bIns="0" rIns="0">
            <a:spAutoFit/>
          </a:bodyPr>
          <a:lstStyle/>
          <a:p>
            <a:pPr algn="ctr">
              <a:lnSpc>
                <a:spcPts val="5939"/>
              </a:lnSpc>
            </a:pPr>
            <a:r>
              <a:rPr lang="en-US" sz="5399" spc="269">
                <a:solidFill>
                  <a:srgbClr val="3B51A3"/>
                </a:solidFill>
                <a:latin typeface="Filson Soft 1"/>
              </a:rPr>
              <a:t>Relate</a:t>
            </a:r>
          </a:p>
        </p:txBody>
      </p:sp>
      <p:sp>
        <p:nvSpPr>
          <p:cNvPr name="TextBox 16" id="16"/>
          <p:cNvSpPr txBox="true"/>
          <p:nvPr/>
        </p:nvSpPr>
        <p:spPr>
          <a:xfrm rot="0">
            <a:off x="7147045" y="2244405"/>
            <a:ext cx="10478342" cy="3566409"/>
          </a:xfrm>
          <a:prstGeom prst="rect">
            <a:avLst/>
          </a:prstGeom>
        </p:spPr>
        <p:txBody>
          <a:bodyPr anchor="t" rtlCol="false" tIns="0" lIns="0" bIns="0" rIns="0">
            <a:spAutoFit/>
          </a:bodyPr>
          <a:lstStyle/>
          <a:p>
            <a:pPr algn="l" marL="878687" indent="-439344" lvl="1">
              <a:lnSpc>
                <a:spcPts val="5697"/>
              </a:lnSpc>
              <a:buFont typeface="Arial"/>
              <a:buChar char="•"/>
            </a:pPr>
            <a:r>
              <a:rPr lang="en-US" sz="4069">
                <a:solidFill>
                  <a:srgbClr val="3B51A3"/>
                </a:solidFill>
                <a:latin typeface="Filson Soft 2"/>
              </a:rPr>
              <a:t>showing empathy</a:t>
            </a:r>
          </a:p>
          <a:p>
            <a:pPr algn="l" marL="878687" indent="-439344" lvl="1">
              <a:lnSpc>
                <a:spcPts val="5697"/>
              </a:lnSpc>
              <a:buFont typeface="Arial"/>
              <a:buChar char="•"/>
            </a:pPr>
            <a:r>
              <a:rPr lang="en-US" sz="4069">
                <a:solidFill>
                  <a:srgbClr val="3B51A3"/>
                </a:solidFill>
                <a:latin typeface="Filson Soft 2"/>
              </a:rPr>
              <a:t>modulating reactions to behaviors</a:t>
            </a:r>
          </a:p>
          <a:p>
            <a:pPr algn="l" marL="878687" indent="-439344" lvl="1">
              <a:lnSpc>
                <a:spcPts val="5697"/>
              </a:lnSpc>
              <a:buFont typeface="Arial"/>
              <a:buChar char="•"/>
            </a:pPr>
            <a:r>
              <a:rPr lang="en-US" sz="4069">
                <a:solidFill>
                  <a:srgbClr val="3B51A3"/>
                </a:solidFill>
                <a:latin typeface="Filson Soft 2"/>
              </a:rPr>
              <a:t>maintaining a nurturing tone and facial expression</a:t>
            </a:r>
          </a:p>
          <a:p>
            <a:pPr algn="ctr">
              <a:lnSpc>
                <a:spcPts val="4028"/>
              </a:lnSpc>
            </a:pPr>
          </a:p>
        </p:txBody>
      </p:sp>
      <p:sp>
        <p:nvSpPr>
          <p:cNvPr name="Freeform 17" id="17"/>
          <p:cNvSpPr/>
          <p:nvPr/>
        </p:nvSpPr>
        <p:spPr>
          <a:xfrm flipH="false" flipV="false" rot="0">
            <a:off x="2089592" y="1085850"/>
            <a:ext cx="3227094" cy="2480829"/>
          </a:xfrm>
          <a:custGeom>
            <a:avLst/>
            <a:gdLst/>
            <a:ahLst/>
            <a:cxnLst/>
            <a:rect r="r" b="b" t="t" l="l"/>
            <a:pathLst>
              <a:path h="2480829" w="3227094">
                <a:moveTo>
                  <a:pt x="0" y="0"/>
                </a:moveTo>
                <a:lnTo>
                  <a:pt x="3227094" y="0"/>
                </a:lnTo>
                <a:lnTo>
                  <a:pt x="3227094" y="2480829"/>
                </a:lnTo>
                <a:lnTo>
                  <a:pt x="0" y="248082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8" id="18"/>
          <p:cNvSpPr txBox="true"/>
          <p:nvPr/>
        </p:nvSpPr>
        <p:spPr>
          <a:xfrm rot="0">
            <a:off x="10984317" y="9572740"/>
            <a:ext cx="6858000"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3B51A3"/>
                </a:solidFill>
                <a:latin typeface="Filson Soft 3"/>
              </a:rPr>
              <a:t>Perry &amp; Winfrey, What happened to you?: Conversations on trauma, resilience, and healing, 2021))</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2"/>
            <a:srcRect l="0" t="22117" r="0" b="22117"/>
            <a:stretch>
              <a:fillRect/>
            </a:stretch>
          </p:blipFill>
          <p:spPr>
            <a:xfrm flipH="false" flipV="false">
              <a:off x="0" y="0"/>
              <a:ext cx="24384000" cy="9059333"/>
            </a:xfrm>
            <a:prstGeom prst="rect">
              <a:avLst/>
            </a:prstGeom>
          </p:spPr>
        </p:pic>
        <p:pic>
          <p:nvPicPr>
            <p:cNvPr name="Picture 4" id="4"/>
            <p:cNvPicPr>
              <a:picLocks noChangeAspect="true"/>
            </p:cNvPicPr>
            <p:nvPr/>
          </p:nvPicPr>
          <p:blipFill>
            <a:blip r:embed="rId3"/>
            <a:srcRect l="0" t="7958" r="0" b="7958"/>
            <a:stretch>
              <a:fillRect/>
            </a:stretch>
          </p:blipFill>
          <p:spPr>
            <a:xfrm flipH="false" flipV="false">
              <a:off x="0" y="9186333"/>
              <a:ext cx="8085667" cy="4529667"/>
            </a:xfrm>
            <a:prstGeom prst="rect">
              <a:avLst/>
            </a:prstGeom>
          </p:spPr>
        </p:pic>
        <p:pic>
          <p:nvPicPr>
            <p:cNvPr name="Picture 5" id="5"/>
            <p:cNvPicPr>
              <a:picLocks noChangeAspect="true"/>
            </p:cNvPicPr>
            <p:nvPr/>
          </p:nvPicPr>
          <p:blipFill>
            <a:blip r:embed="rId4"/>
            <a:srcRect l="0" t="0" r="0" b="54175"/>
            <a:stretch>
              <a:fillRect/>
            </a:stretch>
          </p:blipFill>
          <p:spPr>
            <a:xfrm flipH="false" flipV="false">
              <a:off x="8212667" y="9186333"/>
              <a:ext cx="16171333" cy="4529667"/>
            </a:xfrm>
            <a:prstGeom prst="rect">
              <a:avLst/>
            </a:prstGeom>
          </p:spPr>
        </p:pic>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402945"/>
            <a:ext cx="4662834" cy="9179320"/>
            <a:chOff x="0" y="0"/>
            <a:chExt cx="1496337" cy="2945710"/>
          </a:xfrm>
        </p:grpSpPr>
        <p:sp>
          <p:nvSpPr>
            <p:cNvPr name="Freeform 3" id="3"/>
            <p:cNvSpPr/>
            <p:nvPr/>
          </p:nvSpPr>
          <p:spPr>
            <a:xfrm flipH="false" flipV="false" rot="0">
              <a:off x="0" y="0"/>
              <a:ext cx="1496337" cy="2945710"/>
            </a:xfrm>
            <a:custGeom>
              <a:avLst/>
              <a:gdLst/>
              <a:ahLst/>
              <a:cxnLst/>
              <a:rect r="r" b="b" t="t" l="l"/>
              <a:pathLst>
                <a:path h="2945710" w="1496337">
                  <a:moveTo>
                    <a:pt x="0" y="0"/>
                  </a:moveTo>
                  <a:lnTo>
                    <a:pt x="1496337" y="0"/>
                  </a:lnTo>
                  <a:lnTo>
                    <a:pt x="1496337" y="2945710"/>
                  </a:lnTo>
                  <a:lnTo>
                    <a:pt x="0" y="2945710"/>
                  </a:lnTo>
                  <a:close/>
                </a:path>
              </a:pathLst>
            </a:custGeom>
            <a:solidFill>
              <a:srgbClr val="000000">
                <a:alpha val="0"/>
              </a:srgbClr>
            </a:solidFill>
            <a:ln w="19050" cap="sq">
              <a:solidFill>
                <a:srgbClr val="3B51A3"/>
              </a:solidFill>
              <a:prstDash val="solid"/>
              <a:miter/>
            </a:ln>
          </p:spPr>
        </p:sp>
        <p:sp>
          <p:nvSpPr>
            <p:cNvPr name="TextBox 4" id="4"/>
            <p:cNvSpPr txBox="true"/>
            <p:nvPr/>
          </p:nvSpPr>
          <p:spPr>
            <a:xfrm>
              <a:off x="0" y="19050"/>
              <a:ext cx="1496337" cy="2926660"/>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402945"/>
            <a:ext cx="4662834" cy="2537056"/>
            <a:chOff x="0" y="0"/>
            <a:chExt cx="1496337" cy="814160"/>
          </a:xfrm>
        </p:grpSpPr>
        <p:sp>
          <p:nvSpPr>
            <p:cNvPr name="Freeform 6" id="6"/>
            <p:cNvSpPr/>
            <p:nvPr/>
          </p:nvSpPr>
          <p:spPr>
            <a:xfrm flipH="false" flipV="false" rot="0">
              <a:off x="0" y="0"/>
              <a:ext cx="1496337" cy="814160"/>
            </a:xfrm>
            <a:custGeom>
              <a:avLst/>
              <a:gdLst/>
              <a:ahLst/>
              <a:cxnLst/>
              <a:rect r="r" b="b" t="t" l="l"/>
              <a:pathLst>
                <a:path h="814160" w="1496337">
                  <a:moveTo>
                    <a:pt x="0" y="0"/>
                  </a:moveTo>
                  <a:lnTo>
                    <a:pt x="1496337" y="0"/>
                  </a:lnTo>
                  <a:lnTo>
                    <a:pt x="1496337" y="814160"/>
                  </a:lnTo>
                  <a:lnTo>
                    <a:pt x="0" y="814160"/>
                  </a:lnTo>
                  <a:close/>
                </a:path>
              </a:pathLst>
            </a:custGeom>
            <a:solidFill>
              <a:srgbClr val="3B51A3"/>
            </a:solidFill>
          </p:spPr>
        </p:sp>
        <p:sp>
          <p:nvSpPr>
            <p:cNvPr name="TextBox 7" id="7"/>
            <p:cNvSpPr txBox="true"/>
            <p:nvPr/>
          </p:nvSpPr>
          <p:spPr>
            <a:xfrm>
              <a:off x="0" y="19050"/>
              <a:ext cx="1496337" cy="795110"/>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1687181" y="865902"/>
            <a:ext cx="4142104" cy="2947507"/>
            <a:chOff x="0" y="0"/>
            <a:chExt cx="1724308" cy="1227011"/>
          </a:xfrm>
        </p:grpSpPr>
        <p:sp>
          <p:nvSpPr>
            <p:cNvPr name="Freeform 9" id="9"/>
            <p:cNvSpPr/>
            <p:nvPr/>
          </p:nvSpPr>
          <p:spPr>
            <a:xfrm flipH="false" flipV="false" rot="0">
              <a:off x="0" y="0"/>
              <a:ext cx="1724308" cy="1227011"/>
            </a:xfrm>
            <a:custGeom>
              <a:avLst/>
              <a:gdLst/>
              <a:ahLst/>
              <a:cxnLst/>
              <a:rect r="r" b="b" t="t" l="l"/>
              <a:pathLst>
                <a:path h="1227011" w="1724308">
                  <a:moveTo>
                    <a:pt x="0" y="0"/>
                  </a:moveTo>
                  <a:lnTo>
                    <a:pt x="1724308" y="0"/>
                  </a:lnTo>
                  <a:lnTo>
                    <a:pt x="1724308" y="1227011"/>
                  </a:lnTo>
                  <a:lnTo>
                    <a:pt x="0" y="1227011"/>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207961"/>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3281983" y="9105403"/>
            <a:ext cx="952500" cy="9525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13" id="13"/>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sp>
        <p:nvSpPr>
          <p:cNvPr name="Freeform 14" id="14"/>
          <p:cNvSpPr/>
          <p:nvPr/>
        </p:nvSpPr>
        <p:spPr>
          <a:xfrm flipH="false" flipV="false" rot="0">
            <a:off x="17059275" y="402945"/>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2"/>
            <a:stretch>
              <a:fillRect l="0" t="0" r="0" b="0"/>
            </a:stretch>
          </a:blipFill>
        </p:spPr>
      </p:sp>
      <p:sp>
        <p:nvSpPr>
          <p:cNvPr name="TextBox 15" id="15"/>
          <p:cNvSpPr txBox="true"/>
          <p:nvPr/>
        </p:nvSpPr>
        <p:spPr>
          <a:xfrm rot="0">
            <a:off x="1857571" y="5524940"/>
            <a:ext cx="3719069" cy="792479"/>
          </a:xfrm>
          <a:prstGeom prst="rect">
            <a:avLst/>
          </a:prstGeom>
        </p:spPr>
        <p:txBody>
          <a:bodyPr anchor="t" rtlCol="false" tIns="0" lIns="0" bIns="0" rIns="0">
            <a:spAutoFit/>
          </a:bodyPr>
          <a:lstStyle/>
          <a:p>
            <a:pPr algn="ctr">
              <a:lnSpc>
                <a:spcPts val="5939"/>
              </a:lnSpc>
            </a:pPr>
            <a:r>
              <a:rPr lang="en-US" sz="5399" spc="269">
                <a:solidFill>
                  <a:srgbClr val="3B51A3"/>
                </a:solidFill>
                <a:latin typeface="Filson Soft 1"/>
              </a:rPr>
              <a:t>Reason</a:t>
            </a:r>
          </a:p>
        </p:txBody>
      </p:sp>
      <p:sp>
        <p:nvSpPr>
          <p:cNvPr name="TextBox 16" id="16"/>
          <p:cNvSpPr txBox="true"/>
          <p:nvPr/>
        </p:nvSpPr>
        <p:spPr>
          <a:xfrm rot="0">
            <a:off x="7147045" y="2244405"/>
            <a:ext cx="10478342" cy="6556901"/>
          </a:xfrm>
          <a:prstGeom prst="rect">
            <a:avLst/>
          </a:prstGeom>
        </p:spPr>
        <p:txBody>
          <a:bodyPr anchor="t" rtlCol="false" tIns="0" lIns="0" bIns="0" rIns="0">
            <a:spAutoFit/>
          </a:bodyPr>
          <a:lstStyle/>
          <a:p>
            <a:pPr algn="l" marL="878687" indent="-439344" lvl="1">
              <a:lnSpc>
                <a:spcPts val="5697"/>
              </a:lnSpc>
              <a:buFont typeface="Arial"/>
              <a:buChar char="•"/>
            </a:pPr>
            <a:r>
              <a:rPr lang="en-US" sz="4069">
                <a:solidFill>
                  <a:srgbClr val="3B51A3"/>
                </a:solidFill>
                <a:latin typeface="Filson Soft 2"/>
              </a:rPr>
              <a:t>reflecting on inappropriate behavior</a:t>
            </a:r>
          </a:p>
          <a:p>
            <a:pPr algn="l" marL="878687" indent="-439344" lvl="1">
              <a:lnSpc>
                <a:spcPts val="5697"/>
              </a:lnSpc>
              <a:buFont typeface="Arial"/>
              <a:buChar char="•"/>
            </a:pPr>
            <a:r>
              <a:rPr lang="en-US" sz="4069">
                <a:solidFill>
                  <a:srgbClr val="3B51A3"/>
                </a:solidFill>
                <a:latin typeface="Filson Soft 2"/>
              </a:rPr>
              <a:t>talking about what went wrong</a:t>
            </a:r>
          </a:p>
          <a:p>
            <a:pPr algn="l" marL="878687" indent="-439344" lvl="1">
              <a:lnSpc>
                <a:spcPts val="5697"/>
              </a:lnSpc>
              <a:buFont typeface="Arial"/>
              <a:buChar char="•"/>
            </a:pPr>
            <a:r>
              <a:rPr lang="en-US" sz="4069">
                <a:solidFill>
                  <a:srgbClr val="3B51A3"/>
                </a:solidFill>
                <a:latin typeface="Filson Soft 2"/>
              </a:rPr>
              <a:t>understanding why the mistake was made</a:t>
            </a:r>
          </a:p>
          <a:p>
            <a:pPr algn="l" marL="878687" indent="-439344" lvl="1">
              <a:lnSpc>
                <a:spcPts val="5697"/>
              </a:lnSpc>
              <a:buFont typeface="Arial"/>
              <a:buChar char="•"/>
            </a:pPr>
            <a:r>
              <a:rPr lang="en-US" sz="4069">
                <a:solidFill>
                  <a:srgbClr val="3B51A3"/>
                </a:solidFill>
                <a:latin typeface="Filson Soft 2"/>
              </a:rPr>
              <a:t>deciding how to handle the situation in the future</a:t>
            </a:r>
          </a:p>
          <a:p>
            <a:pPr algn="l" marL="878687" indent="-439344" lvl="1">
              <a:lnSpc>
                <a:spcPts val="5697"/>
              </a:lnSpc>
              <a:buFont typeface="Arial"/>
              <a:buChar char="•"/>
            </a:pPr>
            <a:r>
              <a:rPr lang="en-US" sz="4069">
                <a:solidFill>
                  <a:srgbClr val="3B51A3"/>
                </a:solidFill>
                <a:latin typeface="Filson Soft 2"/>
              </a:rPr>
              <a:t>repairing mistakes and making amends</a:t>
            </a:r>
          </a:p>
          <a:p>
            <a:pPr algn="ctr">
              <a:lnSpc>
                <a:spcPts val="4028"/>
              </a:lnSpc>
            </a:pPr>
          </a:p>
        </p:txBody>
      </p:sp>
      <p:sp>
        <p:nvSpPr>
          <p:cNvPr name="Freeform 17" id="17"/>
          <p:cNvSpPr/>
          <p:nvPr/>
        </p:nvSpPr>
        <p:spPr>
          <a:xfrm flipH="false" flipV="false" rot="0">
            <a:off x="2253373" y="975876"/>
            <a:ext cx="3009720" cy="2727559"/>
          </a:xfrm>
          <a:custGeom>
            <a:avLst/>
            <a:gdLst/>
            <a:ahLst/>
            <a:cxnLst/>
            <a:rect r="r" b="b" t="t" l="l"/>
            <a:pathLst>
              <a:path h="2727559" w="3009720">
                <a:moveTo>
                  <a:pt x="0" y="0"/>
                </a:moveTo>
                <a:lnTo>
                  <a:pt x="3009720" y="0"/>
                </a:lnTo>
                <a:lnTo>
                  <a:pt x="3009720" y="2727559"/>
                </a:lnTo>
                <a:lnTo>
                  <a:pt x="0" y="272755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8" id="18"/>
          <p:cNvSpPr txBox="true"/>
          <p:nvPr/>
        </p:nvSpPr>
        <p:spPr>
          <a:xfrm rot="0">
            <a:off x="10984317" y="9572740"/>
            <a:ext cx="6858000"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3B51A3"/>
                </a:solidFill>
                <a:latin typeface="Filson Soft 3"/>
              </a:rPr>
              <a:t>Perry &amp; Winfrey, What happened to you?: Conversations on trauma, resilience, and healing, 2021))</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2"/>
            <a:srcRect l="0" t="13505" r="0" b="44749"/>
            <a:stretch>
              <a:fillRect/>
            </a:stretch>
          </p:blipFill>
          <p:spPr>
            <a:xfrm flipH="false" flipV="false">
              <a:off x="0" y="0"/>
              <a:ext cx="24384000" cy="6794500"/>
            </a:xfrm>
            <a:prstGeom prst="rect">
              <a:avLst/>
            </a:prstGeom>
          </p:spPr>
        </p:pic>
        <p:pic>
          <p:nvPicPr>
            <p:cNvPr name="Picture 4" id="4"/>
            <p:cNvPicPr>
              <a:picLocks noChangeAspect="true"/>
            </p:cNvPicPr>
            <p:nvPr/>
          </p:nvPicPr>
          <p:blipFill>
            <a:blip r:embed="rId3"/>
            <a:srcRect l="2395" t="13058" r="0" b="16595"/>
            <a:stretch>
              <a:fillRect/>
            </a:stretch>
          </p:blipFill>
          <p:spPr>
            <a:xfrm flipH="false" flipV="false">
              <a:off x="0" y="6921500"/>
              <a:ext cx="14149917" cy="6794500"/>
            </a:xfrm>
            <a:prstGeom prst="rect">
              <a:avLst/>
            </a:prstGeom>
          </p:spPr>
        </p:pic>
        <p:pic>
          <p:nvPicPr>
            <p:cNvPr name="Picture 5" id="5"/>
            <p:cNvPicPr>
              <a:picLocks noChangeAspect="true"/>
            </p:cNvPicPr>
            <p:nvPr/>
          </p:nvPicPr>
          <p:blipFill>
            <a:blip r:embed="rId4"/>
            <a:srcRect l="20279" t="19996" r="282" b="0"/>
            <a:stretch>
              <a:fillRect/>
            </a:stretch>
          </p:blipFill>
          <p:spPr>
            <a:xfrm flipH="false" flipV="false">
              <a:off x="14276917" y="6921500"/>
              <a:ext cx="10107083" cy="6794500"/>
            </a:xfrm>
            <a:prstGeom prst="rect">
              <a:avLst/>
            </a:prstGeom>
          </p:spPr>
        </p:pic>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070849" y="-7895889"/>
            <a:ext cx="11029781" cy="19027102"/>
          </a:xfrm>
          <a:custGeom>
            <a:avLst/>
            <a:gdLst/>
            <a:ahLst/>
            <a:cxnLst/>
            <a:rect r="r" b="b" t="t" l="l"/>
            <a:pathLst>
              <a:path h="19027102" w="11029781">
                <a:moveTo>
                  <a:pt x="0" y="0"/>
                </a:moveTo>
                <a:lnTo>
                  <a:pt x="11029782" y="0"/>
                </a:lnTo>
                <a:lnTo>
                  <a:pt x="11029782" y="19027102"/>
                </a:lnTo>
                <a:lnTo>
                  <a:pt x="0" y="19027102"/>
                </a:lnTo>
                <a:lnTo>
                  <a:pt x="0" y="0"/>
                </a:lnTo>
                <a:close/>
              </a:path>
            </a:pathLst>
          </a:custGeom>
          <a:blipFill>
            <a:blip r:embed="rId2"/>
            <a:stretch>
              <a:fillRect l="0" t="0" r="-32315" b="-15124"/>
            </a:stretch>
          </a:blipFill>
        </p:spPr>
      </p:sp>
      <p:sp>
        <p:nvSpPr>
          <p:cNvPr name="Freeform 3" id="3"/>
          <p:cNvSpPr/>
          <p:nvPr/>
        </p:nvSpPr>
        <p:spPr>
          <a:xfrm flipH="false" flipV="false" rot="0">
            <a:off x="245658" y="8120902"/>
            <a:ext cx="783042" cy="1667411"/>
          </a:xfrm>
          <a:custGeom>
            <a:avLst/>
            <a:gdLst/>
            <a:ahLst/>
            <a:cxnLst/>
            <a:rect r="r" b="b" t="t" l="l"/>
            <a:pathLst>
              <a:path h="1667411" w="783042">
                <a:moveTo>
                  <a:pt x="0" y="0"/>
                </a:moveTo>
                <a:lnTo>
                  <a:pt x="783042" y="0"/>
                </a:lnTo>
                <a:lnTo>
                  <a:pt x="783042" y="1667411"/>
                </a:lnTo>
                <a:lnTo>
                  <a:pt x="0" y="1667411"/>
                </a:lnTo>
                <a:lnTo>
                  <a:pt x="0" y="0"/>
                </a:lnTo>
                <a:close/>
              </a:path>
            </a:pathLst>
          </a:custGeom>
          <a:blipFill>
            <a:blip r:embed="rId3"/>
            <a:stretch>
              <a:fillRect l="-11041" t="0" r="-11041" b="0"/>
            </a:stretch>
          </a:blipFill>
        </p:spPr>
      </p:sp>
      <p:sp>
        <p:nvSpPr>
          <p:cNvPr name="TextBox 4" id="4"/>
          <p:cNvSpPr txBox="true"/>
          <p:nvPr/>
        </p:nvSpPr>
        <p:spPr>
          <a:xfrm rot="0">
            <a:off x="8439883" y="238252"/>
            <a:ext cx="9223208" cy="9800971"/>
          </a:xfrm>
          <a:prstGeom prst="rect">
            <a:avLst/>
          </a:prstGeom>
        </p:spPr>
        <p:txBody>
          <a:bodyPr anchor="t" rtlCol="false" tIns="0" lIns="0" bIns="0" rIns="0">
            <a:spAutoFit/>
          </a:bodyPr>
          <a:lstStyle/>
          <a:p>
            <a:pPr algn="l">
              <a:lnSpc>
                <a:spcPts val="4291"/>
              </a:lnSpc>
            </a:pPr>
            <a:r>
              <a:rPr lang="en-US" sz="3699">
                <a:solidFill>
                  <a:srgbClr val="1D1B1A"/>
                </a:solidFill>
                <a:latin typeface="Filson Soft 2"/>
              </a:rPr>
              <a:t>“When my son was a preschooler, he had a particularly ugly meltdown in the grocery store. </a:t>
            </a:r>
          </a:p>
          <a:p>
            <a:pPr algn="l">
              <a:lnSpc>
                <a:spcPts val="4291"/>
              </a:lnSpc>
            </a:pPr>
          </a:p>
          <a:p>
            <a:pPr algn="l">
              <a:lnSpc>
                <a:spcPts val="4291"/>
              </a:lnSpc>
            </a:pPr>
            <a:r>
              <a:rPr lang="en-US" sz="3699">
                <a:solidFill>
                  <a:srgbClr val="1D1B1A"/>
                </a:solidFill>
                <a:latin typeface="Filson Soft 2"/>
              </a:rPr>
              <a:t>As he lay kicking and screaming in the cereal aisle, I used every parenting technique I had been taught. I redirected, ignored, counted to 10, calmly explained the consequences of his actions, firmly explained the consequences of his actions, then angrily told him he was making me sad and that I was very, very disappointed in him. </a:t>
            </a:r>
          </a:p>
          <a:p>
            <a:pPr algn="l">
              <a:lnSpc>
                <a:spcPts val="4291"/>
              </a:lnSpc>
            </a:pPr>
          </a:p>
          <a:p>
            <a:pPr algn="l">
              <a:lnSpc>
                <a:spcPts val="4291"/>
              </a:lnSpc>
            </a:pPr>
            <a:r>
              <a:rPr lang="en-US" sz="3699">
                <a:solidFill>
                  <a:srgbClr val="1D1B1A"/>
                </a:solidFill>
                <a:latin typeface="Filson Soft 2"/>
              </a:rPr>
              <a:t>Nothing worked and I was fuming. I finally picked him up, and left the store in a huff.”</a:t>
            </a:r>
          </a:p>
        </p:txBody>
      </p:sp>
      <p:sp>
        <p:nvSpPr>
          <p:cNvPr name="TextBox 5" id="5"/>
          <p:cNvSpPr txBox="true"/>
          <p:nvPr/>
        </p:nvSpPr>
        <p:spPr>
          <a:xfrm rot="0">
            <a:off x="16296572" y="9852533"/>
            <a:ext cx="1366520"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1D1B1A"/>
                </a:solidFill>
                <a:latin typeface="Filson Soft 3"/>
              </a:rPr>
              <a:t>(Douglas, 2021, p.4)</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070849" y="-7895889"/>
            <a:ext cx="11029781" cy="19027102"/>
          </a:xfrm>
          <a:custGeom>
            <a:avLst/>
            <a:gdLst/>
            <a:ahLst/>
            <a:cxnLst/>
            <a:rect r="r" b="b" t="t" l="l"/>
            <a:pathLst>
              <a:path h="19027102" w="11029781">
                <a:moveTo>
                  <a:pt x="0" y="0"/>
                </a:moveTo>
                <a:lnTo>
                  <a:pt x="11029782" y="0"/>
                </a:lnTo>
                <a:lnTo>
                  <a:pt x="11029782" y="19027102"/>
                </a:lnTo>
                <a:lnTo>
                  <a:pt x="0" y="19027102"/>
                </a:lnTo>
                <a:lnTo>
                  <a:pt x="0" y="0"/>
                </a:lnTo>
                <a:close/>
              </a:path>
            </a:pathLst>
          </a:custGeom>
          <a:blipFill>
            <a:blip r:embed="rId2"/>
            <a:stretch>
              <a:fillRect l="0" t="0" r="-32315" b="-15124"/>
            </a:stretch>
          </a:blipFill>
        </p:spPr>
      </p:sp>
      <p:sp>
        <p:nvSpPr>
          <p:cNvPr name="Freeform 3" id="3"/>
          <p:cNvSpPr/>
          <p:nvPr/>
        </p:nvSpPr>
        <p:spPr>
          <a:xfrm flipH="false" flipV="false" rot="0">
            <a:off x="245658" y="8120902"/>
            <a:ext cx="783042" cy="1667411"/>
          </a:xfrm>
          <a:custGeom>
            <a:avLst/>
            <a:gdLst/>
            <a:ahLst/>
            <a:cxnLst/>
            <a:rect r="r" b="b" t="t" l="l"/>
            <a:pathLst>
              <a:path h="1667411" w="783042">
                <a:moveTo>
                  <a:pt x="0" y="0"/>
                </a:moveTo>
                <a:lnTo>
                  <a:pt x="783042" y="0"/>
                </a:lnTo>
                <a:lnTo>
                  <a:pt x="783042" y="1667411"/>
                </a:lnTo>
                <a:lnTo>
                  <a:pt x="0" y="1667411"/>
                </a:lnTo>
                <a:lnTo>
                  <a:pt x="0" y="0"/>
                </a:lnTo>
                <a:close/>
              </a:path>
            </a:pathLst>
          </a:custGeom>
          <a:blipFill>
            <a:blip r:embed="rId3"/>
            <a:stretch>
              <a:fillRect l="-11041" t="0" r="-11041" b="0"/>
            </a:stretch>
          </a:blipFill>
        </p:spPr>
      </p:sp>
      <p:sp>
        <p:nvSpPr>
          <p:cNvPr name="TextBox 4" id="4"/>
          <p:cNvSpPr txBox="true"/>
          <p:nvPr/>
        </p:nvSpPr>
        <p:spPr>
          <a:xfrm rot="0">
            <a:off x="8439883" y="238252"/>
            <a:ext cx="9223208" cy="9446006"/>
          </a:xfrm>
          <a:prstGeom prst="rect">
            <a:avLst/>
          </a:prstGeom>
        </p:spPr>
        <p:txBody>
          <a:bodyPr anchor="t" rtlCol="false" tIns="0" lIns="0" bIns="0" rIns="0">
            <a:spAutoFit/>
          </a:bodyPr>
          <a:lstStyle/>
          <a:p>
            <a:pPr algn="l">
              <a:lnSpc>
                <a:spcPts val="3712"/>
              </a:lnSpc>
            </a:pPr>
            <a:r>
              <a:rPr lang="en-US" sz="3200">
                <a:solidFill>
                  <a:srgbClr val="1D1B1A"/>
                </a:solidFill>
                <a:latin typeface="Filson Soft 2"/>
              </a:rPr>
              <a:t>“...as I described the situation to his therapist, complaining that my 4-year-old child with a history of neglect and food insecurity, “Just didn’t respond to reason,” the wise clinician placed her hand on top of mine and replied, “Yes, that’s true, but remember, you can’t teach a drowning child how to swim.” </a:t>
            </a:r>
          </a:p>
          <a:p>
            <a:pPr algn="l">
              <a:lnSpc>
                <a:spcPts val="3712"/>
              </a:lnSpc>
            </a:pPr>
          </a:p>
          <a:p>
            <a:pPr algn="l">
              <a:lnSpc>
                <a:spcPts val="3712"/>
              </a:lnSpc>
            </a:pPr>
            <a:r>
              <a:rPr lang="en-US" sz="3200">
                <a:solidFill>
                  <a:srgbClr val="1D1B1A"/>
                </a:solidFill>
                <a:latin typeface="Filson Soft 2"/>
              </a:rPr>
              <a:t>She explained that what I saw as a defiant meltdown after being told no to sugary cereal in the grocery store was my son’s sensitized stress response system reacting to the fear of not getting his needs met. </a:t>
            </a:r>
          </a:p>
          <a:p>
            <a:pPr algn="l">
              <a:lnSpc>
                <a:spcPts val="4407"/>
              </a:lnSpc>
            </a:pPr>
          </a:p>
          <a:p>
            <a:pPr algn="l">
              <a:lnSpc>
                <a:spcPts val="3712"/>
              </a:lnSpc>
            </a:pPr>
            <a:r>
              <a:rPr lang="en-US" sz="3200">
                <a:solidFill>
                  <a:srgbClr val="1D1B1A"/>
                </a:solidFill>
                <a:latin typeface="Filson Soft 2"/>
              </a:rPr>
              <a:t>I realized that m</a:t>
            </a:r>
            <a:r>
              <a:rPr lang="en-US" sz="3200">
                <a:solidFill>
                  <a:srgbClr val="1D1B1A"/>
                </a:solidFill>
                <a:latin typeface="Filson Soft 2"/>
              </a:rPr>
              <a:t>y lectures, well-thought-out explanations, and attempts to convince him through the threat of consequences would never work. To have full access to the logical, rational parts of the brain, the low brain must be regulated.”  </a:t>
            </a:r>
          </a:p>
        </p:txBody>
      </p:sp>
      <p:sp>
        <p:nvSpPr>
          <p:cNvPr name="TextBox 5" id="5"/>
          <p:cNvSpPr txBox="true"/>
          <p:nvPr/>
        </p:nvSpPr>
        <p:spPr>
          <a:xfrm rot="0">
            <a:off x="16296572" y="9852533"/>
            <a:ext cx="1366520"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1D1B1A"/>
                </a:solidFill>
                <a:latin typeface="Filson Soft 3"/>
              </a:rPr>
              <a:t>(Douglas, 2021, p.4)</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1371300"/>
            <a:ext cx="15434369" cy="8210965"/>
            <a:chOff x="0" y="0"/>
            <a:chExt cx="4953000" cy="2634958"/>
          </a:xfrm>
        </p:grpSpPr>
        <p:sp>
          <p:nvSpPr>
            <p:cNvPr name="Freeform 3" id="3"/>
            <p:cNvSpPr/>
            <p:nvPr/>
          </p:nvSpPr>
          <p:spPr>
            <a:xfrm flipH="false" flipV="false" rot="0">
              <a:off x="0" y="0"/>
              <a:ext cx="4953000" cy="2634958"/>
            </a:xfrm>
            <a:custGeom>
              <a:avLst/>
              <a:gdLst/>
              <a:ahLst/>
              <a:cxnLst/>
              <a:rect r="r" b="b" t="t" l="l"/>
              <a:pathLst>
                <a:path h="2634958" w="4953000">
                  <a:moveTo>
                    <a:pt x="0" y="0"/>
                  </a:moveTo>
                  <a:lnTo>
                    <a:pt x="4953000" y="0"/>
                  </a:lnTo>
                  <a:lnTo>
                    <a:pt x="4953000" y="2634958"/>
                  </a:lnTo>
                  <a:lnTo>
                    <a:pt x="0" y="2634958"/>
                  </a:lnTo>
                  <a:close/>
                </a:path>
              </a:pathLst>
            </a:custGeom>
            <a:solidFill>
              <a:srgbClr val="000000">
                <a:alpha val="0"/>
              </a:srgbClr>
            </a:solidFill>
            <a:ln w="19050" cap="sq">
              <a:solidFill>
                <a:srgbClr val="3B51A3"/>
              </a:solidFill>
              <a:prstDash val="solid"/>
              <a:miter/>
            </a:ln>
          </p:spPr>
        </p:sp>
        <p:sp>
          <p:nvSpPr>
            <p:cNvPr name="TextBox 4" id="4"/>
            <p:cNvSpPr txBox="true"/>
            <p:nvPr/>
          </p:nvSpPr>
          <p:spPr>
            <a:xfrm>
              <a:off x="0" y="19050"/>
              <a:ext cx="4953000" cy="2615908"/>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402945"/>
            <a:ext cx="15434369" cy="1772200"/>
            <a:chOff x="0" y="0"/>
            <a:chExt cx="4953000" cy="568712"/>
          </a:xfrm>
        </p:grpSpPr>
        <p:sp>
          <p:nvSpPr>
            <p:cNvPr name="Freeform 6" id="6"/>
            <p:cNvSpPr/>
            <p:nvPr/>
          </p:nvSpPr>
          <p:spPr>
            <a:xfrm flipH="false" flipV="false" rot="0">
              <a:off x="0" y="0"/>
              <a:ext cx="4953000" cy="568712"/>
            </a:xfrm>
            <a:custGeom>
              <a:avLst/>
              <a:gdLst/>
              <a:ahLst/>
              <a:cxnLst/>
              <a:rect r="r" b="b" t="t" l="l"/>
              <a:pathLst>
                <a:path h="568712" w="4953000">
                  <a:moveTo>
                    <a:pt x="0" y="0"/>
                  </a:moveTo>
                  <a:lnTo>
                    <a:pt x="4953000" y="0"/>
                  </a:lnTo>
                  <a:lnTo>
                    <a:pt x="4953000" y="568712"/>
                  </a:lnTo>
                  <a:lnTo>
                    <a:pt x="0" y="568712"/>
                  </a:lnTo>
                  <a:close/>
                </a:path>
              </a:pathLst>
            </a:custGeom>
            <a:solidFill>
              <a:srgbClr val="3B51A3"/>
            </a:solidFill>
          </p:spPr>
        </p:sp>
        <p:sp>
          <p:nvSpPr>
            <p:cNvPr name="TextBox 7" id="7"/>
            <p:cNvSpPr txBox="true"/>
            <p:nvPr/>
          </p:nvSpPr>
          <p:spPr>
            <a:xfrm>
              <a:off x="0" y="19050"/>
              <a:ext cx="4953000" cy="549662"/>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4379911" y="775466"/>
            <a:ext cx="10480677" cy="1967527"/>
            <a:chOff x="0" y="0"/>
            <a:chExt cx="5924594" cy="1112218"/>
          </a:xfrm>
        </p:grpSpPr>
        <p:sp>
          <p:nvSpPr>
            <p:cNvPr name="Freeform 9" id="9"/>
            <p:cNvSpPr/>
            <p:nvPr/>
          </p:nvSpPr>
          <p:spPr>
            <a:xfrm flipH="false" flipV="false" rot="0">
              <a:off x="0" y="0"/>
              <a:ext cx="5924594" cy="1112218"/>
            </a:xfrm>
            <a:custGeom>
              <a:avLst/>
              <a:gdLst/>
              <a:ahLst/>
              <a:cxnLst/>
              <a:rect r="r" b="b" t="t" l="l"/>
              <a:pathLst>
                <a:path h="1112218" w="5924594">
                  <a:moveTo>
                    <a:pt x="0" y="0"/>
                  </a:moveTo>
                  <a:lnTo>
                    <a:pt x="5924594" y="0"/>
                  </a:lnTo>
                  <a:lnTo>
                    <a:pt x="5924594" y="1112218"/>
                  </a:lnTo>
                  <a:lnTo>
                    <a:pt x="0" y="1112218"/>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5924594" cy="1093168"/>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8667750" y="9106015"/>
            <a:ext cx="952500" cy="9525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13" id="13"/>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sp>
        <p:nvSpPr>
          <p:cNvPr name="Freeform 14" id="14"/>
          <p:cNvSpPr/>
          <p:nvPr/>
        </p:nvSpPr>
        <p:spPr>
          <a:xfrm flipH="false" flipV="false" rot="0">
            <a:off x="17154525" y="402945"/>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2"/>
            <a:stretch>
              <a:fillRect l="0" t="0" r="0" b="0"/>
            </a:stretch>
          </a:blipFill>
        </p:spPr>
      </p:sp>
      <p:sp>
        <p:nvSpPr>
          <p:cNvPr name="TextBox 15" id="15"/>
          <p:cNvSpPr txBox="true"/>
          <p:nvPr/>
        </p:nvSpPr>
        <p:spPr>
          <a:xfrm rot="0">
            <a:off x="3174723" y="2985741"/>
            <a:ext cx="13394338" cy="4098925"/>
          </a:xfrm>
          <a:prstGeom prst="rect">
            <a:avLst/>
          </a:prstGeom>
        </p:spPr>
        <p:txBody>
          <a:bodyPr anchor="t" rtlCol="false" tIns="0" lIns="0" bIns="0" rIns="0">
            <a:spAutoFit/>
          </a:bodyPr>
          <a:lstStyle/>
          <a:p>
            <a:pPr algn="l" marL="539749" indent="-269875" lvl="1">
              <a:lnSpc>
                <a:spcPts val="3499"/>
              </a:lnSpc>
              <a:buFont typeface="Arial"/>
              <a:buChar char="•"/>
            </a:pPr>
            <a:r>
              <a:rPr lang="en-US" sz="2499">
                <a:solidFill>
                  <a:srgbClr val="3B51A3"/>
                </a:solidFill>
                <a:latin typeface="Filson Soft 2"/>
              </a:rPr>
              <a:t>No Drama Discipline </a:t>
            </a:r>
          </a:p>
          <a:p>
            <a:pPr algn="l">
              <a:lnSpc>
                <a:spcPts val="3499"/>
              </a:lnSpc>
            </a:pPr>
          </a:p>
          <a:p>
            <a:pPr algn="l" marL="539749" indent="-269875" lvl="1">
              <a:lnSpc>
                <a:spcPts val="3499"/>
              </a:lnSpc>
              <a:buFont typeface="Arial"/>
              <a:buChar char="•"/>
            </a:pPr>
            <a:r>
              <a:rPr lang="en-US" sz="2499">
                <a:solidFill>
                  <a:srgbClr val="3B51A3"/>
                </a:solidFill>
                <a:latin typeface="Filson Soft 2"/>
              </a:rPr>
              <a:t>Raising Kids with Big, Baffling Behaviors </a:t>
            </a:r>
          </a:p>
          <a:p>
            <a:pPr algn="l">
              <a:lnSpc>
                <a:spcPts val="3499"/>
              </a:lnSpc>
            </a:pPr>
          </a:p>
          <a:p>
            <a:pPr algn="l" marL="539749" indent="-269875" lvl="1">
              <a:lnSpc>
                <a:spcPts val="3499"/>
              </a:lnSpc>
              <a:buFont typeface="Arial"/>
              <a:buChar char="•"/>
            </a:pPr>
            <a:r>
              <a:rPr lang="en-US" sz="2499">
                <a:solidFill>
                  <a:srgbClr val="3B51A3"/>
                </a:solidFill>
                <a:latin typeface="Filson Soft 2"/>
              </a:rPr>
              <a:t>The Connected Child </a:t>
            </a:r>
          </a:p>
          <a:p>
            <a:pPr algn="l">
              <a:lnSpc>
                <a:spcPts val="3499"/>
              </a:lnSpc>
            </a:pPr>
          </a:p>
          <a:p>
            <a:pPr algn="l" marL="539749" indent="-269875" lvl="1">
              <a:lnSpc>
                <a:spcPts val="3499"/>
              </a:lnSpc>
              <a:buFont typeface="Arial"/>
              <a:buChar char="•"/>
            </a:pPr>
            <a:r>
              <a:rPr lang="en-US" sz="2499">
                <a:solidFill>
                  <a:srgbClr val="3B51A3"/>
                </a:solidFill>
                <a:latin typeface="Filson Soft 2"/>
              </a:rPr>
              <a:t>What Happened to You: Conversations on Trauma Resilience and Healing </a:t>
            </a:r>
          </a:p>
          <a:p>
            <a:pPr algn="l">
              <a:lnSpc>
                <a:spcPts val="3499"/>
              </a:lnSpc>
            </a:pPr>
          </a:p>
          <a:p>
            <a:pPr algn="l">
              <a:lnSpc>
                <a:spcPts val="3499"/>
              </a:lnSpc>
            </a:pPr>
          </a:p>
        </p:txBody>
      </p:sp>
      <p:sp>
        <p:nvSpPr>
          <p:cNvPr name="Freeform 16" id="16"/>
          <p:cNvSpPr/>
          <p:nvPr/>
        </p:nvSpPr>
        <p:spPr>
          <a:xfrm flipH="false" flipV="false" rot="0">
            <a:off x="1649441" y="3760451"/>
            <a:ext cx="1277683" cy="1498749"/>
          </a:xfrm>
          <a:custGeom>
            <a:avLst/>
            <a:gdLst/>
            <a:ahLst/>
            <a:cxnLst/>
            <a:rect r="r" b="b" t="t" l="l"/>
            <a:pathLst>
              <a:path h="1498749" w="1277683">
                <a:moveTo>
                  <a:pt x="0" y="0"/>
                </a:moveTo>
                <a:lnTo>
                  <a:pt x="1277683" y="0"/>
                </a:lnTo>
                <a:lnTo>
                  <a:pt x="1277683" y="1498749"/>
                </a:lnTo>
                <a:lnTo>
                  <a:pt x="0" y="149874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7" id="17"/>
          <p:cNvSpPr/>
          <p:nvPr/>
        </p:nvSpPr>
        <p:spPr>
          <a:xfrm flipH="false" flipV="false" rot="0">
            <a:off x="1649441" y="7334856"/>
            <a:ext cx="1277683" cy="1014161"/>
          </a:xfrm>
          <a:custGeom>
            <a:avLst/>
            <a:gdLst/>
            <a:ahLst/>
            <a:cxnLst/>
            <a:rect r="r" b="b" t="t" l="l"/>
            <a:pathLst>
              <a:path h="1014161" w="1277683">
                <a:moveTo>
                  <a:pt x="0" y="0"/>
                </a:moveTo>
                <a:lnTo>
                  <a:pt x="1277683" y="0"/>
                </a:lnTo>
                <a:lnTo>
                  <a:pt x="1277683" y="1014161"/>
                </a:lnTo>
                <a:lnTo>
                  <a:pt x="0" y="101416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9782175" y="7334856"/>
            <a:ext cx="1277683" cy="744251"/>
          </a:xfrm>
          <a:custGeom>
            <a:avLst/>
            <a:gdLst/>
            <a:ahLst/>
            <a:cxnLst/>
            <a:rect r="r" b="b" t="t" l="l"/>
            <a:pathLst>
              <a:path h="744251" w="1277683">
                <a:moveTo>
                  <a:pt x="0" y="0"/>
                </a:moveTo>
                <a:lnTo>
                  <a:pt x="1277683" y="0"/>
                </a:lnTo>
                <a:lnTo>
                  <a:pt x="1277683" y="744250"/>
                </a:lnTo>
                <a:lnTo>
                  <a:pt x="0" y="74425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9" id="19"/>
          <p:cNvSpPr txBox="true"/>
          <p:nvPr/>
        </p:nvSpPr>
        <p:spPr>
          <a:xfrm rot="0">
            <a:off x="4379911" y="1076325"/>
            <a:ext cx="10480677" cy="1559305"/>
          </a:xfrm>
          <a:prstGeom prst="rect">
            <a:avLst/>
          </a:prstGeom>
        </p:spPr>
        <p:txBody>
          <a:bodyPr anchor="t" rtlCol="false" tIns="0" lIns="0" bIns="0" rIns="0">
            <a:spAutoFit/>
          </a:bodyPr>
          <a:lstStyle/>
          <a:p>
            <a:pPr algn="ctr">
              <a:lnSpc>
                <a:spcPts val="5991"/>
              </a:lnSpc>
            </a:pPr>
            <a:r>
              <a:rPr lang="en-US" sz="5599">
                <a:solidFill>
                  <a:srgbClr val="3B51A3"/>
                </a:solidFill>
                <a:latin typeface="Filson Soft 1"/>
              </a:rPr>
              <a:t>Resources for Therapeutic Parents</a:t>
            </a:r>
          </a:p>
        </p:txBody>
      </p:sp>
      <p:sp>
        <p:nvSpPr>
          <p:cNvPr name="TextBox 20" id="20"/>
          <p:cNvSpPr txBox="true"/>
          <p:nvPr/>
        </p:nvSpPr>
        <p:spPr>
          <a:xfrm rot="0">
            <a:off x="3339232" y="7277706"/>
            <a:ext cx="6532659" cy="3579813"/>
          </a:xfrm>
          <a:prstGeom prst="rect">
            <a:avLst/>
          </a:prstGeom>
        </p:spPr>
        <p:txBody>
          <a:bodyPr anchor="t" rtlCol="false" tIns="0" lIns="0" bIns="0" rIns="0">
            <a:spAutoFit/>
          </a:bodyPr>
          <a:lstStyle/>
          <a:p>
            <a:pPr algn="l" marL="539749" indent="-269875" lvl="1">
              <a:lnSpc>
                <a:spcPts val="3499"/>
              </a:lnSpc>
              <a:buFont typeface="Arial"/>
              <a:buChar char="•"/>
            </a:pPr>
            <a:r>
              <a:rPr lang="en-US" sz="2499">
                <a:solidFill>
                  <a:srgbClr val="40B2B5"/>
                </a:solidFill>
                <a:latin typeface="Filson Soft 3"/>
              </a:rPr>
              <a:t>Empowered to Connect Podcast</a:t>
            </a:r>
          </a:p>
          <a:p>
            <a:pPr algn="l">
              <a:lnSpc>
                <a:spcPts val="3499"/>
              </a:lnSpc>
            </a:pPr>
          </a:p>
          <a:p>
            <a:pPr algn="l" marL="539749" indent="-269875" lvl="1">
              <a:lnSpc>
                <a:spcPts val="3499"/>
              </a:lnSpc>
              <a:buFont typeface="Arial"/>
              <a:buChar char="•"/>
            </a:pPr>
            <a:r>
              <a:rPr lang="en-US" sz="2499">
                <a:solidFill>
                  <a:srgbClr val="40B2B5"/>
                </a:solidFill>
                <a:latin typeface="Filson Soft 3"/>
              </a:rPr>
              <a:t>Good Inside with Dr. Becky Podcast</a:t>
            </a:r>
          </a:p>
          <a:p>
            <a:pPr algn="l">
              <a:lnSpc>
                <a:spcPts val="3499"/>
              </a:lnSpc>
            </a:pPr>
          </a:p>
          <a:p>
            <a:pPr algn="l">
              <a:lnSpc>
                <a:spcPts val="3499"/>
              </a:lnSpc>
            </a:pPr>
          </a:p>
          <a:p>
            <a:pPr algn="l">
              <a:lnSpc>
                <a:spcPts val="3499"/>
              </a:lnSpc>
            </a:pPr>
          </a:p>
          <a:p>
            <a:pPr algn="l">
              <a:lnSpc>
                <a:spcPts val="3499"/>
              </a:lnSpc>
            </a:pPr>
          </a:p>
          <a:p>
            <a:pPr algn="l">
              <a:lnSpc>
                <a:spcPts val="3499"/>
              </a:lnSpc>
            </a:pPr>
          </a:p>
        </p:txBody>
      </p:sp>
      <p:sp>
        <p:nvSpPr>
          <p:cNvPr name="TextBox 21" id="21"/>
          <p:cNvSpPr txBox="true"/>
          <p:nvPr/>
        </p:nvSpPr>
        <p:spPr>
          <a:xfrm rot="0">
            <a:off x="11307508" y="7277706"/>
            <a:ext cx="5261552" cy="4456113"/>
          </a:xfrm>
          <a:prstGeom prst="rect">
            <a:avLst/>
          </a:prstGeom>
        </p:spPr>
        <p:txBody>
          <a:bodyPr anchor="t" rtlCol="false" tIns="0" lIns="0" bIns="0" rIns="0">
            <a:spAutoFit/>
          </a:bodyPr>
          <a:lstStyle/>
          <a:p>
            <a:pPr algn="l" marL="539749" indent="-269875" lvl="1">
              <a:lnSpc>
                <a:spcPts val="3499"/>
              </a:lnSpc>
              <a:buFont typeface="Arial"/>
              <a:buChar char="•"/>
            </a:pPr>
            <a:r>
              <a:rPr lang="en-US" sz="2499" u="sng">
                <a:solidFill>
                  <a:srgbClr val="8688B2"/>
                </a:solidFill>
                <a:latin typeface="Filson Soft 3"/>
                <a:hlinkClick r:id="rId9" tooltip="https://beaconhouse.org.uk/resources/"/>
              </a:rPr>
              <a:t>https://beaconhouse.org</a:t>
            </a:r>
            <a:r>
              <a:rPr lang="en-US" sz="2499" u="sng">
                <a:solidFill>
                  <a:srgbClr val="8688B2"/>
                </a:solidFill>
                <a:latin typeface="Filson Soft 3"/>
              </a:rPr>
              <a:t>.uk/resources</a:t>
            </a:r>
          </a:p>
          <a:p>
            <a:pPr algn="l">
              <a:lnSpc>
                <a:spcPts val="3499"/>
              </a:lnSpc>
            </a:pPr>
          </a:p>
          <a:p>
            <a:pPr algn="l" marL="539749" indent="-269875" lvl="1">
              <a:lnSpc>
                <a:spcPts val="3499"/>
              </a:lnSpc>
              <a:buFont typeface="Arial"/>
              <a:buChar char="•"/>
            </a:pPr>
            <a:r>
              <a:rPr lang="en-US" sz="2499" u="sng">
                <a:solidFill>
                  <a:srgbClr val="8688B2"/>
                </a:solidFill>
                <a:latin typeface="Filson Soft 3"/>
              </a:rPr>
              <a:t>@EmpoweredtoConnect YouTube channel</a:t>
            </a:r>
          </a:p>
          <a:p>
            <a:pPr algn="l">
              <a:lnSpc>
                <a:spcPts val="3499"/>
              </a:lnSpc>
            </a:pPr>
          </a:p>
          <a:p>
            <a:pPr algn="l">
              <a:lnSpc>
                <a:spcPts val="3499"/>
              </a:lnSpc>
            </a:pPr>
          </a:p>
          <a:p>
            <a:pPr algn="l">
              <a:lnSpc>
                <a:spcPts val="3499"/>
              </a:lnSpc>
            </a:pPr>
          </a:p>
          <a:p>
            <a:pPr algn="l">
              <a:lnSpc>
                <a:spcPts val="3499"/>
              </a:lnSpc>
            </a:pPr>
          </a:p>
          <a:p>
            <a:pPr algn="l">
              <a:lnSpc>
                <a:spcPts val="3499"/>
              </a:lnSpc>
            </a:pPr>
          </a:p>
        </p:txBody>
      </p:sp>
      <p:sp>
        <p:nvSpPr>
          <p:cNvPr name="TextBox 22" id="22"/>
          <p:cNvSpPr txBox="true"/>
          <p:nvPr/>
        </p:nvSpPr>
        <p:spPr>
          <a:xfrm rot="0">
            <a:off x="6933803" y="3105579"/>
            <a:ext cx="5391944" cy="342265"/>
          </a:xfrm>
          <a:prstGeom prst="rect">
            <a:avLst/>
          </a:prstGeom>
        </p:spPr>
        <p:txBody>
          <a:bodyPr anchor="t" rtlCol="false" tIns="0" lIns="0" bIns="0" rIns="0">
            <a:spAutoFit/>
          </a:bodyPr>
          <a:lstStyle/>
          <a:p>
            <a:pPr algn="ctr">
              <a:lnSpc>
                <a:spcPts val="2419"/>
              </a:lnSpc>
              <a:spcBef>
                <a:spcPct val="0"/>
              </a:spcBef>
            </a:pPr>
            <a:r>
              <a:rPr lang="en-US" sz="2199" spc="-43">
                <a:solidFill>
                  <a:srgbClr val="3B51A3"/>
                </a:solidFill>
                <a:latin typeface="Filson Soft 3"/>
              </a:rPr>
              <a:t>by Daniel J. Siegel and Tina Payne Bryson</a:t>
            </a:r>
          </a:p>
        </p:txBody>
      </p:sp>
      <p:sp>
        <p:nvSpPr>
          <p:cNvPr name="TextBox 23" id="23"/>
          <p:cNvSpPr txBox="true"/>
          <p:nvPr/>
        </p:nvSpPr>
        <p:spPr>
          <a:xfrm rot="0">
            <a:off x="10011330" y="4020241"/>
            <a:ext cx="2228691" cy="342265"/>
          </a:xfrm>
          <a:prstGeom prst="rect">
            <a:avLst/>
          </a:prstGeom>
        </p:spPr>
        <p:txBody>
          <a:bodyPr anchor="t" rtlCol="false" tIns="0" lIns="0" bIns="0" rIns="0">
            <a:spAutoFit/>
          </a:bodyPr>
          <a:lstStyle/>
          <a:p>
            <a:pPr algn="ctr">
              <a:lnSpc>
                <a:spcPts val="2419"/>
              </a:lnSpc>
              <a:spcBef>
                <a:spcPct val="0"/>
              </a:spcBef>
            </a:pPr>
            <a:r>
              <a:rPr lang="en-US" sz="2199" spc="-43">
                <a:solidFill>
                  <a:srgbClr val="3B51A3"/>
                </a:solidFill>
                <a:latin typeface="Filson Soft 3"/>
              </a:rPr>
              <a:t>by Robyn Gobbel</a:t>
            </a:r>
          </a:p>
        </p:txBody>
      </p:sp>
      <p:sp>
        <p:nvSpPr>
          <p:cNvPr name="TextBox 24" id="24"/>
          <p:cNvSpPr txBox="true"/>
          <p:nvPr/>
        </p:nvSpPr>
        <p:spPr>
          <a:xfrm rot="0">
            <a:off x="7002695" y="4926460"/>
            <a:ext cx="7263447" cy="342265"/>
          </a:xfrm>
          <a:prstGeom prst="rect">
            <a:avLst/>
          </a:prstGeom>
        </p:spPr>
        <p:txBody>
          <a:bodyPr anchor="t" rtlCol="false" tIns="0" lIns="0" bIns="0" rIns="0">
            <a:spAutoFit/>
          </a:bodyPr>
          <a:lstStyle/>
          <a:p>
            <a:pPr algn="ctr">
              <a:lnSpc>
                <a:spcPts val="2419"/>
              </a:lnSpc>
              <a:spcBef>
                <a:spcPct val="0"/>
              </a:spcBef>
            </a:pPr>
            <a:r>
              <a:rPr lang="en-US" sz="2199" spc="-43">
                <a:solidFill>
                  <a:srgbClr val="3B51A3"/>
                </a:solidFill>
                <a:latin typeface="Filson Soft 3"/>
              </a:rPr>
              <a:t>by Karyn B. Purvis, David R. Cross, Wendy Lyons Sunshine</a:t>
            </a:r>
          </a:p>
        </p:txBody>
      </p:sp>
      <p:sp>
        <p:nvSpPr>
          <p:cNvPr name="TextBox 25" id="25"/>
          <p:cNvSpPr txBox="true"/>
          <p:nvPr/>
        </p:nvSpPr>
        <p:spPr>
          <a:xfrm rot="0">
            <a:off x="3747268" y="6202175"/>
            <a:ext cx="5716588" cy="342265"/>
          </a:xfrm>
          <a:prstGeom prst="rect">
            <a:avLst/>
          </a:prstGeom>
        </p:spPr>
        <p:txBody>
          <a:bodyPr anchor="t" rtlCol="false" tIns="0" lIns="0" bIns="0" rIns="0">
            <a:spAutoFit/>
          </a:bodyPr>
          <a:lstStyle/>
          <a:p>
            <a:pPr algn="ctr">
              <a:lnSpc>
                <a:spcPts val="2419"/>
              </a:lnSpc>
              <a:spcBef>
                <a:spcPct val="0"/>
              </a:spcBef>
            </a:pPr>
            <a:r>
              <a:rPr lang="en-US" sz="2199" spc="-43">
                <a:solidFill>
                  <a:srgbClr val="3B51A3"/>
                </a:solidFill>
                <a:latin typeface="Filson Soft 3"/>
              </a:rPr>
              <a:t>by Oprah Winfrey, Bruce D. Perry, M.D., Ph.D.</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9530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3"/>
            <a:stretch>
              <a:fillRect l="0" t="0" r="0" b="0"/>
            </a:stretch>
          </a:blipFill>
        </p:spPr>
      </p:sp>
      <p:sp>
        <p:nvSpPr>
          <p:cNvPr name="Freeform 3" id="3"/>
          <p:cNvSpPr/>
          <p:nvPr/>
        </p:nvSpPr>
        <p:spPr>
          <a:xfrm flipH="false" flipV="false" rot="0">
            <a:off x="16699015" y="80101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4"/>
            <a:stretch>
              <a:fillRect l="0" t="0" r="0" b="0"/>
            </a:stretch>
          </a:blipFill>
        </p:spPr>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2466285" cy="10390657"/>
          </a:xfrm>
          <a:custGeom>
            <a:avLst/>
            <a:gdLst/>
            <a:ahLst/>
            <a:cxnLst/>
            <a:rect r="r" b="b" t="t" l="l"/>
            <a:pathLst>
              <a:path h="10390657" w="22466285">
                <a:moveTo>
                  <a:pt x="0" y="0"/>
                </a:moveTo>
                <a:lnTo>
                  <a:pt x="22466285" y="0"/>
                </a:lnTo>
                <a:lnTo>
                  <a:pt x="22466285" y="10390657"/>
                </a:lnTo>
                <a:lnTo>
                  <a:pt x="0" y="10390657"/>
                </a:lnTo>
                <a:lnTo>
                  <a:pt x="0" y="0"/>
                </a:lnTo>
                <a:close/>
              </a:path>
            </a:pathLst>
          </a:custGeom>
          <a:blipFill>
            <a:blip r:embed="rId2"/>
            <a:stretch>
              <a:fillRect l="0" t="0" r="0" b="0"/>
            </a:stretch>
          </a:blipFill>
        </p:spPr>
      </p:sp>
      <p:sp>
        <p:nvSpPr>
          <p:cNvPr name="TextBox 3" id="3"/>
          <p:cNvSpPr txBox="true"/>
          <p:nvPr/>
        </p:nvSpPr>
        <p:spPr>
          <a:xfrm rot="0">
            <a:off x="8510905" y="8134982"/>
            <a:ext cx="8748395" cy="1123318"/>
          </a:xfrm>
          <a:prstGeom prst="rect">
            <a:avLst/>
          </a:prstGeom>
        </p:spPr>
        <p:txBody>
          <a:bodyPr anchor="t" rtlCol="false" tIns="0" lIns="0" bIns="0" rIns="0">
            <a:spAutoFit/>
          </a:bodyPr>
          <a:lstStyle/>
          <a:p>
            <a:pPr algn="ctr">
              <a:lnSpc>
                <a:spcPts val="8959"/>
              </a:lnSpc>
            </a:pPr>
            <a:r>
              <a:rPr lang="en-US" sz="6399">
                <a:solidFill>
                  <a:srgbClr val="000000"/>
                </a:solidFill>
                <a:latin typeface="Filson Soft 1"/>
              </a:rPr>
              <a:t>The Therapeutic Web</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1037341" y="4008282"/>
            <a:ext cx="4514157" cy="5015715"/>
            <a:chOff x="0" y="0"/>
            <a:chExt cx="480933" cy="534368"/>
          </a:xfrm>
        </p:grpSpPr>
        <p:sp>
          <p:nvSpPr>
            <p:cNvPr name="Freeform 3" id="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40B2B5"/>
            </a:solidFill>
          </p:spPr>
        </p:sp>
        <p:sp>
          <p:nvSpPr>
            <p:cNvPr name="TextBox 4" id="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5" id="5"/>
          <p:cNvGrpSpPr/>
          <p:nvPr/>
        </p:nvGrpSpPr>
        <p:grpSpPr>
          <a:xfrm rot="0">
            <a:off x="762000" y="1568170"/>
            <a:ext cx="5040277" cy="2978887"/>
            <a:chOff x="0" y="0"/>
            <a:chExt cx="10744200" cy="6350000"/>
          </a:xfrm>
        </p:grpSpPr>
        <p:sp>
          <p:nvSpPr>
            <p:cNvPr name="Freeform 6" id="6"/>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2"/>
              <a:stretch>
                <a:fillRect l="0" t="-6364" r="0" b="-6364"/>
              </a:stretch>
            </a:blipFill>
          </p:spPr>
        </p:sp>
      </p:grpSp>
      <p:grpSp>
        <p:nvGrpSpPr>
          <p:cNvPr name="Group 7" id="7"/>
          <p:cNvGrpSpPr/>
          <p:nvPr/>
        </p:nvGrpSpPr>
        <p:grpSpPr>
          <a:xfrm rot="-5400000">
            <a:off x="6899203" y="4008282"/>
            <a:ext cx="4514157" cy="5015715"/>
            <a:chOff x="0" y="0"/>
            <a:chExt cx="480933" cy="534368"/>
          </a:xfrm>
        </p:grpSpPr>
        <p:sp>
          <p:nvSpPr>
            <p:cNvPr name="Freeform 8" id="8"/>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3B51A3"/>
            </a:solidFill>
          </p:spPr>
        </p:sp>
        <p:sp>
          <p:nvSpPr>
            <p:cNvPr name="TextBox 9" id="9"/>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0" id="10"/>
          <p:cNvGrpSpPr/>
          <p:nvPr/>
        </p:nvGrpSpPr>
        <p:grpSpPr>
          <a:xfrm rot="0">
            <a:off x="6623861" y="1568170"/>
            <a:ext cx="5040277" cy="2978887"/>
            <a:chOff x="0" y="0"/>
            <a:chExt cx="10744200" cy="6350000"/>
          </a:xfrm>
        </p:grpSpPr>
        <p:sp>
          <p:nvSpPr>
            <p:cNvPr name="Freeform 11" id="11"/>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3"/>
              <a:stretch>
                <a:fillRect l="0" t="-6364" r="0" b="-6364"/>
              </a:stretch>
            </a:blipFill>
          </p:spPr>
        </p:sp>
      </p:grpSp>
      <p:grpSp>
        <p:nvGrpSpPr>
          <p:cNvPr name="Group 12" id="12"/>
          <p:cNvGrpSpPr/>
          <p:nvPr/>
        </p:nvGrpSpPr>
        <p:grpSpPr>
          <a:xfrm rot="-5400000">
            <a:off x="12761064" y="4008282"/>
            <a:ext cx="4514157" cy="5015715"/>
            <a:chOff x="0" y="0"/>
            <a:chExt cx="480933" cy="534368"/>
          </a:xfrm>
        </p:grpSpPr>
        <p:sp>
          <p:nvSpPr>
            <p:cNvPr name="Freeform 13" id="1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8688B2"/>
            </a:solidFill>
          </p:spPr>
        </p:sp>
        <p:sp>
          <p:nvSpPr>
            <p:cNvPr name="TextBox 14" id="1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5" id="15"/>
          <p:cNvGrpSpPr/>
          <p:nvPr/>
        </p:nvGrpSpPr>
        <p:grpSpPr>
          <a:xfrm rot="0">
            <a:off x="12485723" y="1568170"/>
            <a:ext cx="5040277" cy="2978887"/>
            <a:chOff x="0" y="0"/>
            <a:chExt cx="10744200" cy="6350000"/>
          </a:xfrm>
        </p:grpSpPr>
        <p:sp>
          <p:nvSpPr>
            <p:cNvPr name="Freeform 16" id="16"/>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4"/>
              <a:stretch>
                <a:fillRect l="0" t="-12729" r="0" b="0"/>
              </a:stretch>
            </a:blipFill>
          </p:spPr>
        </p:sp>
      </p:grpSp>
      <p:sp>
        <p:nvSpPr>
          <p:cNvPr name="Freeform 17" id="17"/>
          <p:cNvSpPr/>
          <p:nvPr/>
        </p:nvSpPr>
        <p:spPr>
          <a:xfrm flipH="false" flipV="false" rot="0">
            <a:off x="15472542" y="9078018"/>
            <a:ext cx="2519145" cy="835791"/>
          </a:xfrm>
          <a:custGeom>
            <a:avLst/>
            <a:gdLst/>
            <a:ahLst/>
            <a:cxnLst/>
            <a:rect r="r" b="b" t="t" l="l"/>
            <a:pathLst>
              <a:path h="835791" w="2519145">
                <a:moveTo>
                  <a:pt x="0" y="0"/>
                </a:moveTo>
                <a:lnTo>
                  <a:pt x="2519145" y="0"/>
                </a:lnTo>
                <a:lnTo>
                  <a:pt x="2519145" y="835791"/>
                </a:lnTo>
                <a:lnTo>
                  <a:pt x="0" y="835791"/>
                </a:lnTo>
                <a:lnTo>
                  <a:pt x="0" y="0"/>
                </a:lnTo>
                <a:close/>
              </a:path>
            </a:pathLst>
          </a:custGeom>
          <a:blipFill>
            <a:blip r:embed="rId5"/>
            <a:stretch>
              <a:fillRect l="0" t="0" r="0" b="0"/>
            </a:stretch>
          </a:blipFill>
        </p:spPr>
      </p:sp>
      <p:sp>
        <p:nvSpPr>
          <p:cNvPr name="Freeform 18" id="18"/>
          <p:cNvSpPr/>
          <p:nvPr/>
        </p:nvSpPr>
        <p:spPr>
          <a:xfrm flipH="false" flipV="false" rot="0">
            <a:off x="2848361" y="276918"/>
            <a:ext cx="717975" cy="1864336"/>
          </a:xfrm>
          <a:custGeom>
            <a:avLst/>
            <a:gdLst/>
            <a:ahLst/>
            <a:cxnLst/>
            <a:rect r="r" b="b" t="t" l="l"/>
            <a:pathLst>
              <a:path h="1864336" w="717975">
                <a:moveTo>
                  <a:pt x="0" y="0"/>
                </a:moveTo>
                <a:lnTo>
                  <a:pt x="717975" y="0"/>
                </a:lnTo>
                <a:lnTo>
                  <a:pt x="717975" y="1864337"/>
                </a:lnTo>
                <a:lnTo>
                  <a:pt x="0" y="1864337"/>
                </a:lnTo>
                <a:lnTo>
                  <a:pt x="0" y="0"/>
                </a:lnTo>
                <a:close/>
              </a:path>
            </a:pathLst>
          </a:custGeom>
          <a:blipFill>
            <a:blip r:embed="rId6"/>
            <a:stretch>
              <a:fillRect l="0" t="0" r="0" b="0"/>
            </a:stretch>
          </a:blipFill>
        </p:spPr>
      </p:sp>
      <p:sp>
        <p:nvSpPr>
          <p:cNvPr name="TextBox 19" id="19"/>
          <p:cNvSpPr txBox="true"/>
          <p:nvPr/>
        </p:nvSpPr>
        <p:spPr>
          <a:xfrm rot="0">
            <a:off x="1395610" y="5699376"/>
            <a:ext cx="3797620" cy="1155761"/>
          </a:xfrm>
          <a:prstGeom prst="rect">
            <a:avLst/>
          </a:prstGeom>
        </p:spPr>
        <p:txBody>
          <a:bodyPr anchor="t" rtlCol="false" tIns="0" lIns="0" bIns="0" rIns="0">
            <a:spAutoFit/>
          </a:bodyPr>
          <a:lstStyle/>
          <a:p>
            <a:pPr algn="ctr">
              <a:lnSpc>
                <a:spcPts val="4405"/>
              </a:lnSpc>
            </a:pPr>
            <a:r>
              <a:rPr lang="en-US" sz="4004" spc="-80">
                <a:solidFill>
                  <a:srgbClr val="F5F1ED"/>
                </a:solidFill>
                <a:latin typeface="Filson Soft 1 Bold"/>
              </a:rPr>
              <a:t>Primary Resources</a:t>
            </a:r>
          </a:p>
        </p:txBody>
      </p:sp>
      <p:sp>
        <p:nvSpPr>
          <p:cNvPr name="Freeform 20" id="20"/>
          <p:cNvSpPr/>
          <p:nvPr/>
        </p:nvSpPr>
        <p:spPr>
          <a:xfrm flipH="false" flipV="false" rot="0">
            <a:off x="8785012" y="276918"/>
            <a:ext cx="717975" cy="1864336"/>
          </a:xfrm>
          <a:custGeom>
            <a:avLst/>
            <a:gdLst/>
            <a:ahLst/>
            <a:cxnLst/>
            <a:rect r="r" b="b" t="t" l="l"/>
            <a:pathLst>
              <a:path h="1864336" w="717975">
                <a:moveTo>
                  <a:pt x="0" y="0"/>
                </a:moveTo>
                <a:lnTo>
                  <a:pt x="717976" y="0"/>
                </a:lnTo>
                <a:lnTo>
                  <a:pt x="717976" y="1864337"/>
                </a:lnTo>
                <a:lnTo>
                  <a:pt x="0" y="1864337"/>
                </a:lnTo>
                <a:lnTo>
                  <a:pt x="0" y="0"/>
                </a:lnTo>
                <a:close/>
              </a:path>
            </a:pathLst>
          </a:custGeom>
          <a:blipFill>
            <a:blip r:embed="rId6"/>
            <a:stretch>
              <a:fillRect l="0" t="0" r="0" b="0"/>
            </a:stretch>
          </a:blipFill>
        </p:spPr>
      </p:sp>
      <p:sp>
        <p:nvSpPr>
          <p:cNvPr name="Freeform 21" id="21"/>
          <p:cNvSpPr/>
          <p:nvPr/>
        </p:nvSpPr>
        <p:spPr>
          <a:xfrm flipH="false" flipV="false" rot="0">
            <a:off x="14659155" y="276918"/>
            <a:ext cx="717975" cy="1864336"/>
          </a:xfrm>
          <a:custGeom>
            <a:avLst/>
            <a:gdLst/>
            <a:ahLst/>
            <a:cxnLst/>
            <a:rect r="r" b="b" t="t" l="l"/>
            <a:pathLst>
              <a:path h="1864336" w="717975">
                <a:moveTo>
                  <a:pt x="0" y="0"/>
                </a:moveTo>
                <a:lnTo>
                  <a:pt x="717975" y="0"/>
                </a:lnTo>
                <a:lnTo>
                  <a:pt x="717975" y="1864337"/>
                </a:lnTo>
                <a:lnTo>
                  <a:pt x="0" y="1864337"/>
                </a:lnTo>
                <a:lnTo>
                  <a:pt x="0" y="0"/>
                </a:lnTo>
                <a:close/>
              </a:path>
            </a:pathLst>
          </a:custGeom>
          <a:blipFill>
            <a:blip r:embed="rId6"/>
            <a:stretch>
              <a:fillRect l="0" t="0" r="0" b="0"/>
            </a:stretch>
          </a:blipFill>
        </p:spPr>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1037341" y="4008282"/>
            <a:ext cx="4514157" cy="5015715"/>
            <a:chOff x="0" y="0"/>
            <a:chExt cx="480933" cy="534368"/>
          </a:xfrm>
        </p:grpSpPr>
        <p:sp>
          <p:nvSpPr>
            <p:cNvPr name="Freeform 3" id="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40B2B5"/>
            </a:solidFill>
          </p:spPr>
        </p:sp>
        <p:sp>
          <p:nvSpPr>
            <p:cNvPr name="TextBox 4" id="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5" id="5"/>
          <p:cNvGrpSpPr/>
          <p:nvPr/>
        </p:nvGrpSpPr>
        <p:grpSpPr>
          <a:xfrm rot="0">
            <a:off x="762000" y="1568170"/>
            <a:ext cx="5040277" cy="2978887"/>
            <a:chOff x="0" y="0"/>
            <a:chExt cx="10744200" cy="6350000"/>
          </a:xfrm>
        </p:grpSpPr>
        <p:sp>
          <p:nvSpPr>
            <p:cNvPr name="Freeform 6" id="6"/>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2"/>
              <a:stretch>
                <a:fillRect l="0" t="-6364" r="0" b="-6364"/>
              </a:stretch>
            </a:blipFill>
          </p:spPr>
        </p:sp>
      </p:grpSp>
      <p:grpSp>
        <p:nvGrpSpPr>
          <p:cNvPr name="Group 7" id="7"/>
          <p:cNvGrpSpPr/>
          <p:nvPr/>
        </p:nvGrpSpPr>
        <p:grpSpPr>
          <a:xfrm rot="-5400000">
            <a:off x="6899203" y="4008282"/>
            <a:ext cx="4514157" cy="5015715"/>
            <a:chOff x="0" y="0"/>
            <a:chExt cx="480933" cy="534368"/>
          </a:xfrm>
        </p:grpSpPr>
        <p:sp>
          <p:nvSpPr>
            <p:cNvPr name="Freeform 8" id="8"/>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3B51A3"/>
            </a:solidFill>
          </p:spPr>
        </p:sp>
        <p:sp>
          <p:nvSpPr>
            <p:cNvPr name="TextBox 9" id="9"/>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0" id="10"/>
          <p:cNvGrpSpPr/>
          <p:nvPr/>
        </p:nvGrpSpPr>
        <p:grpSpPr>
          <a:xfrm rot="0">
            <a:off x="6623861" y="1568170"/>
            <a:ext cx="5040277" cy="2978887"/>
            <a:chOff x="0" y="0"/>
            <a:chExt cx="10744200" cy="6350000"/>
          </a:xfrm>
        </p:grpSpPr>
        <p:sp>
          <p:nvSpPr>
            <p:cNvPr name="Freeform 11" id="11"/>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3"/>
              <a:stretch>
                <a:fillRect l="0" t="-6364" r="0" b="-6364"/>
              </a:stretch>
            </a:blipFill>
          </p:spPr>
        </p:sp>
      </p:grpSp>
      <p:grpSp>
        <p:nvGrpSpPr>
          <p:cNvPr name="Group 12" id="12"/>
          <p:cNvGrpSpPr/>
          <p:nvPr/>
        </p:nvGrpSpPr>
        <p:grpSpPr>
          <a:xfrm rot="-5400000">
            <a:off x="12761064" y="4008282"/>
            <a:ext cx="4514157" cy="5015715"/>
            <a:chOff x="0" y="0"/>
            <a:chExt cx="480933" cy="534368"/>
          </a:xfrm>
        </p:grpSpPr>
        <p:sp>
          <p:nvSpPr>
            <p:cNvPr name="Freeform 13" id="1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8688B2"/>
            </a:solidFill>
          </p:spPr>
        </p:sp>
        <p:sp>
          <p:nvSpPr>
            <p:cNvPr name="TextBox 14" id="1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5" id="15"/>
          <p:cNvGrpSpPr/>
          <p:nvPr/>
        </p:nvGrpSpPr>
        <p:grpSpPr>
          <a:xfrm rot="0">
            <a:off x="12485723" y="1568170"/>
            <a:ext cx="5040277" cy="2978887"/>
            <a:chOff x="0" y="0"/>
            <a:chExt cx="10744200" cy="6350000"/>
          </a:xfrm>
        </p:grpSpPr>
        <p:sp>
          <p:nvSpPr>
            <p:cNvPr name="Freeform 16" id="16"/>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4"/>
              <a:stretch>
                <a:fillRect l="0" t="-12729" r="0" b="0"/>
              </a:stretch>
            </a:blipFill>
          </p:spPr>
        </p:sp>
      </p:grpSp>
      <p:sp>
        <p:nvSpPr>
          <p:cNvPr name="Freeform 17" id="17"/>
          <p:cNvSpPr/>
          <p:nvPr/>
        </p:nvSpPr>
        <p:spPr>
          <a:xfrm flipH="false" flipV="false" rot="0">
            <a:off x="15472542" y="9078018"/>
            <a:ext cx="2519145" cy="835791"/>
          </a:xfrm>
          <a:custGeom>
            <a:avLst/>
            <a:gdLst/>
            <a:ahLst/>
            <a:cxnLst/>
            <a:rect r="r" b="b" t="t" l="l"/>
            <a:pathLst>
              <a:path h="835791" w="2519145">
                <a:moveTo>
                  <a:pt x="0" y="0"/>
                </a:moveTo>
                <a:lnTo>
                  <a:pt x="2519145" y="0"/>
                </a:lnTo>
                <a:lnTo>
                  <a:pt x="2519145" y="835791"/>
                </a:lnTo>
                <a:lnTo>
                  <a:pt x="0" y="835791"/>
                </a:lnTo>
                <a:lnTo>
                  <a:pt x="0" y="0"/>
                </a:lnTo>
                <a:close/>
              </a:path>
            </a:pathLst>
          </a:custGeom>
          <a:blipFill>
            <a:blip r:embed="rId5"/>
            <a:stretch>
              <a:fillRect l="0" t="0" r="0" b="0"/>
            </a:stretch>
          </a:blipFill>
        </p:spPr>
      </p:sp>
      <p:sp>
        <p:nvSpPr>
          <p:cNvPr name="Freeform 18" id="18"/>
          <p:cNvSpPr/>
          <p:nvPr/>
        </p:nvSpPr>
        <p:spPr>
          <a:xfrm flipH="false" flipV="false" rot="0">
            <a:off x="2848361" y="276918"/>
            <a:ext cx="717975" cy="1864336"/>
          </a:xfrm>
          <a:custGeom>
            <a:avLst/>
            <a:gdLst/>
            <a:ahLst/>
            <a:cxnLst/>
            <a:rect r="r" b="b" t="t" l="l"/>
            <a:pathLst>
              <a:path h="1864336" w="717975">
                <a:moveTo>
                  <a:pt x="0" y="0"/>
                </a:moveTo>
                <a:lnTo>
                  <a:pt x="717975" y="0"/>
                </a:lnTo>
                <a:lnTo>
                  <a:pt x="717975" y="1864337"/>
                </a:lnTo>
                <a:lnTo>
                  <a:pt x="0" y="1864337"/>
                </a:lnTo>
                <a:lnTo>
                  <a:pt x="0" y="0"/>
                </a:lnTo>
                <a:close/>
              </a:path>
            </a:pathLst>
          </a:custGeom>
          <a:blipFill>
            <a:blip r:embed="rId6"/>
            <a:stretch>
              <a:fillRect l="0" t="0" r="0" b="0"/>
            </a:stretch>
          </a:blipFill>
        </p:spPr>
      </p:sp>
      <p:sp>
        <p:nvSpPr>
          <p:cNvPr name="TextBox 19" id="19"/>
          <p:cNvSpPr txBox="true"/>
          <p:nvPr/>
        </p:nvSpPr>
        <p:spPr>
          <a:xfrm rot="0">
            <a:off x="1395610" y="5699376"/>
            <a:ext cx="3797620" cy="1155761"/>
          </a:xfrm>
          <a:prstGeom prst="rect">
            <a:avLst/>
          </a:prstGeom>
        </p:spPr>
        <p:txBody>
          <a:bodyPr anchor="t" rtlCol="false" tIns="0" lIns="0" bIns="0" rIns="0">
            <a:spAutoFit/>
          </a:bodyPr>
          <a:lstStyle/>
          <a:p>
            <a:pPr algn="ctr">
              <a:lnSpc>
                <a:spcPts val="4405"/>
              </a:lnSpc>
            </a:pPr>
            <a:r>
              <a:rPr lang="en-US" sz="4004" spc="-80">
                <a:solidFill>
                  <a:srgbClr val="F5F1ED"/>
                </a:solidFill>
                <a:latin typeface="Filson Soft 1 Bold"/>
              </a:rPr>
              <a:t>Primary Resources</a:t>
            </a:r>
          </a:p>
        </p:txBody>
      </p:sp>
      <p:sp>
        <p:nvSpPr>
          <p:cNvPr name="Freeform 20" id="20"/>
          <p:cNvSpPr/>
          <p:nvPr/>
        </p:nvSpPr>
        <p:spPr>
          <a:xfrm flipH="false" flipV="false" rot="0">
            <a:off x="8785012" y="276918"/>
            <a:ext cx="717975" cy="1864336"/>
          </a:xfrm>
          <a:custGeom>
            <a:avLst/>
            <a:gdLst/>
            <a:ahLst/>
            <a:cxnLst/>
            <a:rect r="r" b="b" t="t" l="l"/>
            <a:pathLst>
              <a:path h="1864336" w="717975">
                <a:moveTo>
                  <a:pt x="0" y="0"/>
                </a:moveTo>
                <a:lnTo>
                  <a:pt x="717976" y="0"/>
                </a:lnTo>
                <a:lnTo>
                  <a:pt x="717976" y="1864337"/>
                </a:lnTo>
                <a:lnTo>
                  <a:pt x="0" y="1864337"/>
                </a:lnTo>
                <a:lnTo>
                  <a:pt x="0" y="0"/>
                </a:lnTo>
                <a:close/>
              </a:path>
            </a:pathLst>
          </a:custGeom>
          <a:blipFill>
            <a:blip r:embed="rId6"/>
            <a:stretch>
              <a:fillRect l="0" t="0" r="0" b="0"/>
            </a:stretch>
          </a:blipFill>
        </p:spPr>
      </p:sp>
      <p:sp>
        <p:nvSpPr>
          <p:cNvPr name="Freeform 21" id="21"/>
          <p:cNvSpPr/>
          <p:nvPr/>
        </p:nvSpPr>
        <p:spPr>
          <a:xfrm flipH="false" flipV="false" rot="0">
            <a:off x="14659155" y="276918"/>
            <a:ext cx="717975" cy="1864336"/>
          </a:xfrm>
          <a:custGeom>
            <a:avLst/>
            <a:gdLst/>
            <a:ahLst/>
            <a:cxnLst/>
            <a:rect r="r" b="b" t="t" l="l"/>
            <a:pathLst>
              <a:path h="1864336" w="717975">
                <a:moveTo>
                  <a:pt x="0" y="0"/>
                </a:moveTo>
                <a:lnTo>
                  <a:pt x="717975" y="0"/>
                </a:lnTo>
                <a:lnTo>
                  <a:pt x="717975" y="1864337"/>
                </a:lnTo>
                <a:lnTo>
                  <a:pt x="0" y="1864337"/>
                </a:lnTo>
                <a:lnTo>
                  <a:pt x="0" y="0"/>
                </a:lnTo>
                <a:close/>
              </a:path>
            </a:pathLst>
          </a:custGeom>
          <a:blipFill>
            <a:blip r:embed="rId6"/>
            <a:stretch>
              <a:fillRect l="0" t="0" r="0" b="0"/>
            </a:stretch>
          </a:blipFill>
        </p:spPr>
      </p:sp>
      <p:sp>
        <p:nvSpPr>
          <p:cNvPr name="TextBox 22" id="22"/>
          <p:cNvSpPr txBox="true"/>
          <p:nvPr/>
        </p:nvSpPr>
        <p:spPr>
          <a:xfrm rot="0">
            <a:off x="7257471" y="5699376"/>
            <a:ext cx="3797620" cy="1155761"/>
          </a:xfrm>
          <a:prstGeom prst="rect">
            <a:avLst/>
          </a:prstGeom>
        </p:spPr>
        <p:txBody>
          <a:bodyPr anchor="t" rtlCol="false" tIns="0" lIns="0" bIns="0" rIns="0">
            <a:spAutoFit/>
          </a:bodyPr>
          <a:lstStyle/>
          <a:p>
            <a:pPr algn="ctr">
              <a:lnSpc>
                <a:spcPts val="4405"/>
              </a:lnSpc>
            </a:pPr>
            <a:r>
              <a:rPr lang="en-US" sz="4004" spc="-80">
                <a:solidFill>
                  <a:srgbClr val="F5F1ED"/>
                </a:solidFill>
                <a:latin typeface="Filson Soft 1 Bold"/>
              </a:rPr>
              <a:t>Community Resources</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1037341" y="4008282"/>
            <a:ext cx="4514157" cy="5015715"/>
            <a:chOff x="0" y="0"/>
            <a:chExt cx="480933" cy="534368"/>
          </a:xfrm>
        </p:grpSpPr>
        <p:sp>
          <p:nvSpPr>
            <p:cNvPr name="Freeform 3" id="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40B2B5"/>
            </a:solidFill>
          </p:spPr>
        </p:sp>
        <p:sp>
          <p:nvSpPr>
            <p:cNvPr name="TextBox 4" id="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5" id="5"/>
          <p:cNvGrpSpPr/>
          <p:nvPr/>
        </p:nvGrpSpPr>
        <p:grpSpPr>
          <a:xfrm rot="0">
            <a:off x="762000" y="1568170"/>
            <a:ext cx="5040277" cy="2978887"/>
            <a:chOff x="0" y="0"/>
            <a:chExt cx="10744200" cy="6350000"/>
          </a:xfrm>
        </p:grpSpPr>
        <p:sp>
          <p:nvSpPr>
            <p:cNvPr name="Freeform 6" id="6"/>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2"/>
              <a:stretch>
                <a:fillRect l="0" t="-6364" r="0" b="-6364"/>
              </a:stretch>
            </a:blipFill>
          </p:spPr>
        </p:sp>
      </p:grpSp>
      <p:grpSp>
        <p:nvGrpSpPr>
          <p:cNvPr name="Group 7" id="7"/>
          <p:cNvGrpSpPr/>
          <p:nvPr/>
        </p:nvGrpSpPr>
        <p:grpSpPr>
          <a:xfrm rot="-5400000">
            <a:off x="6899203" y="4008282"/>
            <a:ext cx="4514157" cy="5015715"/>
            <a:chOff x="0" y="0"/>
            <a:chExt cx="480933" cy="534368"/>
          </a:xfrm>
        </p:grpSpPr>
        <p:sp>
          <p:nvSpPr>
            <p:cNvPr name="Freeform 8" id="8"/>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3B51A3"/>
            </a:solidFill>
          </p:spPr>
        </p:sp>
        <p:sp>
          <p:nvSpPr>
            <p:cNvPr name="TextBox 9" id="9"/>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0" id="10"/>
          <p:cNvGrpSpPr/>
          <p:nvPr/>
        </p:nvGrpSpPr>
        <p:grpSpPr>
          <a:xfrm rot="0">
            <a:off x="6623861" y="1568170"/>
            <a:ext cx="5040277" cy="2978887"/>
            <a:chOff x="0" y="0"/>
            <a:chExt cx="10744200" cy="6350000"/>
          </a:xfrm>
        </p:grpSpPr>
        <p:sp>
          <p:nvSpPr>
            <p:cNvPr name="Freeform 11" id="11"/>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3"/>
              <a:stretch>
                <a:fillRect l="0" t="-6364" r="0" b="-6364"/>
              </a:stretch>
            </a:blipFill>
          </p:spPr>
        </p:sp>
      </p:grpSp>
      <p:grpSp>
        <p:nvGrpSpPr>
          <p:cNvPr name="Group 12" id="12"/>
          <p:cNvGrpSpPr/>
          <p:nvPr/>
        </p:nvGrpSpPr>
        <p:grpSpPr>
          <a:xfrm rot="-5400000">
            <a:off x="12761064" y="4008282"/>
            <a:ext cx="4514157" cy="5015715"/>
            <a:chOff x="0" y="0"/>
            <a:chExt cx="480933" cy="534368"/>
          </a:xfrm>
        </p:grpSpPr>
        <p:sp>
          <p:nvSpPr>
            <p:cNvPr name="Freeform 13" id="13"/>
            <p:cNvSpPr/>
            <p:nvPr/>
          </p:nvSpPr>
          <p:spPr>
            <a:xfrm flipH="false" flipV="false" rot="0">
              <a:off x="0" y="0"/>
              <a:ext cx="480933" cy="534368"/>
            </a:xfrm>
            <a:custGeom>
              <a:avLst/>
              <a:gdLst/>
              <a:ahLst/>
              <a:cxnLst/>
              <a:rect r="r" b="b" t="t" l="l"/>
              <a:pathLst>
                <a:path h="534368" w="480933">
                  <a:moveTo>
                    <a:pt x="0" y="0"/>
                  </a:moveTo>
                  <a:lnTo>
                    <a:pt x="480933" y="0"/>
                  </a:lnTo>
                  <a:lnTo>
                    <a:pt x="480933" y="534368"/>
                  </a:lnTo>
                  <a:lnTo>
                    <a:pt x="0" y="534368"/>
                  </a:lnTo>
                  <a:close/>
                </a:path>
              </a:pathLst>
            </a:custGeom>
            <a:solidFill>
              <a:srgbClr val="8688B2"/>
            </a:solidFill>
          </p:spPr>
        </p:sp>
        <p:sp>
          <p:nvSpPr>
            <p:cNvPr name="TextBox 14" id="14"/>
            <p:cNvSpPr txBox="true"/>
            <p:nvPr/>
          </p:nvSpPr>
          <p:spPr>
            <a:xfrm>
              <a:off x="0" y="19050"/>
              <a:ext cx="480933" cy="515318"/>
            </a:xfrm>
            <a:prstGeom prst="rect">
              <a:avLst/>
            </a:prstGeom>
          </p:spPr>
          <p:txBody>
            <a:bodyPr anchor="ctr" rtlCol="false" tIns="53434" lIns="53434" bIns="53434" rIns="53434"/>
            <a:lstStyle/>
            <a:p>
              <a:pPr algn="ctr">
                <a:lnSpc>
                  <a:spcPts val="2419"/>
                </a:lnSpc>
              </a:pPr>
            </a:p>
          </p:txBody>
        </p:sp>
      </p:grpSp>
      <p:grpSp>
        <p:nvGrpSpPr>
          <p:cNvPr name="Group 15" id="15"/>
          <p:cNvGrpSpPr/>
          <p:nvPr/>
        </p:nvGrpSpPr>
        <p:grpSpPr>
          <a:xfrm rot="0">
            <a:off x="12485723" y="1568170"/>
            <a:ext cx="5040277" cy="2978887"/>
            <a:chOff x="0" y="0"/>
            <a:chExt cx="10744200" cy="6350000"/>
          </a:xfrm>
        </p:grpSpPr>
        <p:sp>
          <p:nvSpPr>
            <p:cNvPr name="Freeform 16" id="16"/>
            <p:cNvSpPr/>
            <p:nvPr/>
          </p:nvSpPr>
          <p:spPr>
            <a:xfrm flipH="false" flipV="false" rot="0">
              <a:off x="0" y="0"/>
              <a:ext cx="10744200" cy="6350000"/>
            </a:xfrm>
            <a:custGeom>
              <a:avLst/>
              <a:gdLst/>
              <a:ahLst/>
              <a:cxnLst/>
              <a:rect r="r" b="b" t="t" l="l"/>
              <a:pathLst>
                <a:path h="6350000" w="10744200">
                  <a:moveTo>
                    <a:pt x="5372100" y="0"/>
                  </a:moveTo>
                  <a:cubicBezTo>
                    <a:pt x="8338820" y="0"/>
                    <a:pt x="10744200" y="1421130"/>
                    <a:pt x="10744200" y="3175000"/>
                  </a:cubicBezTo>
                  <a:cubicBezTo>
                    <a:pt x="10744200" y="4928870"/>
                    <a:pt x="8338820" y="6350000"/>
                    <a:pt x="5372100" y="6350000"/>
                  </a:cubicBezTo>
                  <a:cubicBezTo>
                    <a:pt x="2405380" y="6350000"/>
                    <a:pt x="0" y="4928870"/>
                    <a:pt x="0" y="3175000"/>
                  </a:cubicBezTo>
                  <a:cubicBezTo>
                    <a:pt x="0" y="1421130"/>
                    <a:pt x="2405380" y="0"/>
                    <a:pt x="5372100" y="0"/>
                  </a:cubicBezTo>
                  <a:close/>
                </a:path>
              </a:pathLst>
            </a:custGeom>
            <a:blipFill>
              <a:blip r:embed="rId4"/>
              <a:stretch>
                <a:fillRect l="0" t="-12729" r="0" b="0"/>
              </a:stretch>
            </a:blipFill>
          </p:spPr>
        </p:sp>
      </p:grpSp>
      <p:sp>
        <p:nvSpPr>
          <p:cNvPr name="Freeform 17" id="17"/>
          <p:cNvSpPr/>
          <p:nvPr/>
        </p:nvSpPr>
        <p:spPr>
          <a:xfrm flipH="false" flipV="false" rot="0">
            <a:off x="15472542" y="9078018"/>
            <a:ext cx="2519145" cy="835791"/>
          </a:xfrm>
          <a:custGeom>
            <a:avLst/>
            <a:gdLst/>
            <a:ahLst/>
            <a:cxnLst/>
            <a:rect r="r" b="b" t="t" l="l"/>
            <a:pathLst>
              <a:path h="835791" w="2519145">
                <a:moveTo>
                  <a:pt x="0" y="0"/>
                </a:moveTo>
                <a:lnTo>
                  <a:pt x="2519145" y="0"/>
                </a:lnTo>
                <a:lnTo>
                  <a:pt x="2519145" y="835791"/>
                </a:lnTo>
                <a:lnTo>
                  <a:pt x="0" y="835791"/>
                </a:lnTo>
                <a:lnTo>
                  <a:pt x="0" y="0"/>
                </a:lnTo>
                <a:close/>
              </a:path>
            </a:pathLst>
          </a:custGeom>
          <a:blipFill>
            <a:blip r:embed="rId5"/>
            <a:stretch>
              <a:fillRect l="0" t="0" r="0" b="0"/>
            </a:stretch>
          </a:blipFill>
        </p:spPr>
      </p:sp>
      <p:sp>
        <p:nvSpPr>
          <p:cNvPr name="Freeform 18" id="18"/>
          <p:cNvSpPr/>
          <p:nvPr/>
        </p:nvSpPr>
        <p:spPr>
          <a:xfrm flipH="false" flipV="false" rot="0">
            <a:off x="2848361" y="276918"/>
            <a:ext cx="717975" cy="1864336"/>
          </a:xfrm>
          <a:custGeom>
            <a:avLst/>
            <a:gdLst/>
            <a:ahLst/>
            <a:cxnLst/>
            <a:rect r="r" b="b" t="t" l="l"/>
            <a:pathLst>
              <a:path h="1864336" w="717975">
                <a:moveTo>
                  <a:pt x="0" y="0"/>
                </a:moveTo>
                <a:lnTo>
                  <a:pt x="717975" y="0"/>
                </a:lnTo>
                <a:lnTo>
                  <a:pt x="717975" y="1864337"/>
                </a:lnTo>
                <a:lnTo>
                  <a:pt x="0" y="1864337"/>
                </a:lnTo>
                <a:lnTo>
                  <a:pt x="0" y="0"/>
                </a:lnTo>
                <a:close/>
              </a:path>
            </a:pathLst>
          </a:custGeom>
          <a:blipFill>
            <a:blip r:embed="rId6"/>
            <a:stretch>
              <a:fillRect l="0" t="0" r="0" b="0"/>
            </a:stretch>
          </a:blipFill>
        </p:spPr>
      </p:sp>
      <p:sp>
        <p:nvSpPr>
          <p:cNvPr name="TextBox 19" id="19"/>
          <p:cNvSpPr txBox="true"/>
          <p:nvPr/>
        </p:nvSpPr>
        <p:spPr>
          <a:xfrm rot="0">
            <a:off x="1395610" y="5699376"/>
            <a:ext cx="3797620" cy="1155761"/>
          </a:xfrm>
          <a:prstGeom prst="rect">
            <a:avLst/>
          </a:prstGeom>
        </p:spPr>
        <p:txBody>
          <a:bodyPr anchor="t" rtlCol="false" tIns="0" lIns="0" bIns="0" rIns="0">
            <a:spAutoFit/>
          </a:bodyPr>
          <a:lstStyle/>
          <a:p>
            <a:pPr algn="ctr">
              <a:lnSpc>
                <a:spcPts val="4405"/>
              </a:lnSpc>
            </a:pPr>
            <a:r>
              <a:rPr lang="en-US" sz="4004" spc="-80">
                <a:solidFill>
                  <a:srgbClr val="F5F1ED"/>
                </a:solidFill>
                <a:latin typeface="Filson Soft 1 Bold"/>
              </a:rPr>
              <a:t>Primary Resources</a:t>
            </a:r>
          </a:p>
        </p:txBody>
      </p:sp>
      <p:sp>
        <p:nvSpPr>
          <p:cNvPr name="Freeform 20" id="20"/>
          <p:cNvSpPr/>
          <p:nvPr/>
        </p:nvSpPr>
        <p:spPr>
          <a:xfrm flipH="false" flipV="false" rot="0">
            <a:off x="8785012" y="276918"/>
            <a:ext cx="717975" cy="1864336"/>
          </a:xfrm>
          <a:custGeom>
            <a:avLst/>
            <a:gdLst/>
            <a:ahLst/>
            <a:cxnLst/>
            <a:rect r="r" b="b" t="t" l="l"/>
            <a:pathLst>
              <a:path h="1864336" w="717975">
                <a:moveTo>
                  <a:pt x="0" y="0"/>
                </a:moveTo>
                <a:lnTo>
                  <a:pt x="717976" y="0"/>
                </a:lnTo>
                <a:lnTo>
                  <a:pt x="717976" y="1864337"/>
                </a:lnTo>
                <a:lnTo>
                  <a:pt x="0" y="1864337"/>
                </a:lnTo>
                <a:lnTo>
                  <a:pt x="0" y="0"/>
                </a:lnTo>
                <a:close/>
              </a:path>
            </a:pathLst>
          </a:custGeom>
          <a:blipFill>
            <a:blip r:embed="rId6"/>
            <a:stretch>
              <a:fillRect l="0" t="0" r="0" b="0"/>
            </a:stretch>
          </a:blipFill>
        </p:spPr>
      </p:sp>
      <p:sp>
        <p:nvSpPr>
          <p:cNvPr name="Freeform 21" id="21"/>
          <p:cNvSpPr/>
          <p:nvPr/>
        </p:nvSpPr>
        <p:spPr>
          <a:xfrm flipH="false" flipV="false" rot="0">
            <a:off x="14659155" y="276918"/>
            <a:ext cx="717975" cy="1864336"/>
          </a:xfrm>
          <a:custGeom>
            <a:avLst/>
            <a:gdLst/>
            <a:ahLst/>
            <a:cxnLst/>
            <a:rect r="r" b="b" t="t" l="l"/>
            <a:pathLst>
              <a:path h="1864336" w="717975">
                <a:moveTo>
                  <a:pt x="0" y="0"/>
                </a:moveTo>
                <a:lnTo>
                  <a:pt x="717975" y="0"/>
                </a:lnTo>
                <a:lnTo>
                  <a:pt x="717975" y="1864337"/>
                </a:lnTo>
                <a:lnTo>
                  <a:pt x="0" y="1864337"/>
                </a:lnTo>
                <a:lnTo>
                  <a:pt x="0" y="0"/>
                </a:lnTo>
                <a:close/>
              </a:path>
            </a:pathLst>
          </a:custGeom>
          <a:blipFill>
            <a:blip r:embed="rId6"/>
            <a:stretch>
              <a:fillRect l="0" t="0" r="0" b="0"/>
            </a:stretch>
          </a:blipFill>
        </p:spPr>
      </p:sp>
      <p:sp>
        <p:nvSpPr>
          <p:cNvPr name="TextBox 22" id="22"/>
          <p:cNvSpPr txBox="true"/>
          <p:nvPr/>
        </p:nvSpPr>
        <p:spPr>
          <a:xfrm rot="0">
            <a:off x="7257471" y="5699376"/>
            <a:ext cx="3797620" cy="1155761"/>
          </a:xfrm>
          <a:prstGeom prst="rect">
            <a:avLst/>
          </a:prstGeom>
        </p:spPr>
        <p:txBody>
          <a:bodyPr anchor="t" rtlCol="false" tIns="0" lIns="0" bIns="0" rIns="0">
            <a:spAutoFit/>
          </a:bodyPr>
          <a:lstStyle/>
          <a:p>
            <a:pPr algn="ctr">
              <a:lnSpc>
                <a:spcPts val="4405"/>
              </a:lnSpc>
            </a:pPr>
            <a:r>
              <a:rPr lang="en-US" sz="4004" spc="-80">
                <a:solidFill>
                  <a:srgbClr val="F5F1ED"/>
                </a:solidFill>
                <a:latin typeface="Filson Soft 1 Bold"/>
              </a:rPr>
              <a:t>Community Resources</a:t>
            </a:r>
          </a:p>
        </p:txBody>
      </p:sp>
      <p:sp>
        <p:nvSpPr>
          <p:cNvPr name="TextBox 23" id="23"/>
          <p:cNvSpPr txBox="true"/>
          <p:nvPr/>
        </p:nvSpPr>
        <p:spPr>
          <a:xfrm rot="0">
            <a:off x="13121464" y="5651665"/>
            <a:ext cx="3797620" cy="1155761"/>
          </a:xfrm>
          <a:prstGeom prst="rect">
            <a:avLst/>
          </a:prstGeom>
        </p:spPr>
        <p:txBody>
          <a:bodyPr anchor="t" rtlCol="false" tIns="0" lIns="0" bIns="0" rIns="0">
            <a:spAutoFit/>
          </a:bodyPr>
          <a:lstStyle/>
          <a:p>
            <a:pPr algn="ctr">
              <a:lnSpc>
                <a:spcPts val="4405"/>
              </a:lnSpc>
            </a:pPr>
            <a:r>
              <a:rPr lang="en-US" sz="4004" spc="-80">
                <a:solidFill>
                  <a:srgbClr val="F5F1ED"/>
                </a:solidFill>
                <a:latin typeface="Filson Soft 1 Bold"/>
              </a:rPr>
              <a:t>Professional Resources</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72277" y="287508"/>
            <a:ext cx="9609874" cy="960987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40B2B5"/>
            </a:solidFill>
            <a:ln cap="sq">
              <a:noFill/>
              <a:prstDash val="solid"/>
              <a:miter/>
            </a:ln>
          </p:spPr>
        </p:sp>
        <p:sp>
          <p:nvSpPr>
            <p:cNvPr name="TextBox 4" id="4"/>
            <p:cNvSpPr txBox="true"/>
            <p:nvPr/>
          </p:nvSpPr>
          <p:spPr>
            <a:xfrm>
              <a:off x="63500" y="82550"/>
              <a:ext cx="685800" cy="666750"/>
            </a:xfrm>
            <a:prstGeom prst="rect">
              <a:avLst/>
            </a:prstGeom>
          </p:spPr>
          <p:txBody>
            <a:bodyPr anchor="ctr" rtlCol="false" tIns="45301" lIns="45301" bIns="45301" rIns="45301"/>
            <a:lstStyle/>
            <a:p>
              <a:pPr algn="ctr">
                <a:lnSpc>
                  <a:spcPts val="2419"/>
                </a:lnSpc>
              </a:pPr>
            </a:p>
          </p:txBody>
        </p:sp>
      </p:grpSp>
      <p:grpSp>
        <p:nvGrpSpPr>
          <p:cNvPr name="Group 5" id="5"/>
          <p:cNvGrpSpPr/>
          <p:nvPr/>
        </p:nvGrpSpPr>
        <p:grpSpPr>
          <a:xfrm rot="0">
            <a:off x="8801526" y="966089"/>
            <a:ext cx="8377591" cy="8377591"/>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3B51A3"/>
            </a:solidFill>
            <a:ln cap="sq">
              <a:noFill/>
              <a:prstDash val="solid"/>
              <a:miter/>
            </a:ln>
          </p:spPr>
        </p:sp>
        <p:sp>
          <p:nvSpPr>
            <p:cNvPr name="TextBox 7" id="7"/>
            <p:cNvSpPr txBox="true"/>
            <p:nvPr/>
          </p:nvSpPr>
          <p:spPr>
            <a:xfrm>
              <a:off x="63500" y="82550"/>
              <a:ext cx="685800" cy="666750"/>
            </a:xfrm>
            <a:prstGeom prst="rect">
              <a:avLst/>
            </a:prstGeom>
          </p:spPr>
          <p:txBody>
            <a:bodyPr anchor="ctr" rtlCol="false" tIns="45301" lIns="45301" bIns="45301" rIns="45301"/>
            <a:lstStyle/>
            <a:p>
              <a:pPr algn="ctr">
                <a:lnSpc>
                  <a:spcPts val="2419"/>
                </a:lnSpc>
              </a:pPr>
            </a:p>
          </p:txBody>
        </p:sp>
      </p:grpSp>
      <p:sp>
        <p:nvSpPr>
          <p:cNvPr name="Freeform 8" id="8"/>
          <p:cNvSpPr/>
          <p:nvPr/>
        </p:nvSpPr>
        <p:spPr>
          <a:xfrm flipH="false" flipV="false" rot="0">
            <a:off x="10009728" y="2587774"/>
            <a:ext cx="5673172" cy="5134221"/>
          </a:xfrm>
          <a:custGeom>
            <a:avLst/>
            <a:gdLst/>
            <a:ahLst/>
            <a:cxnLst/>
            <a:rect r="r" b="b" t="t" l="l"/>
            <a:pathLst>
              <a:path h="5134221" w="5673172">
                <a:moveTo>
                  <a:pt x="0" y="0"/>
                </a:moveTo>
                <a:lnTo>
                  <a:pt x="5673172" y="0"/>
                </a:lnTo>
                <a:lnTo>
                  <a:pt x="5673172" y="5134221"/>
                </a:lnTo>
                <a:lnTo>
                  <a:pt x="0" y="513422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9" id="9"/>
          <p:cNvSpPr txBox="true"/>
          <p:nvPr/>
        </p:nvSpPr>
        <p:spPr>
          <a:xfrm rot="0">
            <a:off x="1509207" y="3530981"/>
            <a:ext cx="6663070" cy="3151503"/>
          </a:xfrm>
          <a:prstGeom prst="rect">
            <a:avLst/>
          </a:prstGeom>
        </p:spPr>
        <p:txBody>
          <a:bodyPr anchor="t" rtlCol="false" tIns="0" lIns="0" bIns="0" rIns="0">
            <a:spAutoFit/>
          </a:bodyPr>
          <a:lstStyle/>
          <a:p>
            <a:pPr algn="ctr">
              <a:lnSpc>
                <a:spcPts val="8139"/>
              </a:lnSpc>
              <a:spcBef>
                <a:spcPct val="0"/>
              </a:spcBef>
            </a:pPr>
            <a:r>
              <a:rPr lang="en-US" sz="7399" spc="-147">
                <a:solidFill>
                  <a:srgbClr val="3B51A3"/>
                </a:solidFill>
                <a:latin typeface="Filson Soft 1"/>
              </a:rPr>
              <a:t>Reflection and Discussion</a:t>
            </a:r>
          </a:p>
        </p:txBody>
      </p:sp>
      <p:grpSp>
        <p:nvGrpSpPr>
          <p:cNvPr name="Group 10" id="10"/>
          <p:cNvGrpSpPr/>
          <p:nvPr/>
        </p:nvGrpSpPr>
        <p:grpSpPr>
          <a:xfrm rot="0">
            <a:off x="1053895" y="0"/>
            <a:ext cx="537154" cy="10284127"/>
            <a:chOff x="0" y="0"/>
            <a:chExt cx="242010" cy="4633423"/>
          </a:xfrm>
        </p:grpSpPr>
        <p:sp>
          <p:nvSpPr>
            <p:cNvPr name="Freeform 11" id="11"/>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40B2B5"/>
            </a:solidFill>
          </p:spPr>
        </p:sp>
        <p:sp>
          <p:nvSpPr>
            <p:cNvPr name="TextBox 12" id="12"/>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3" id="13"/>
          <p:cNvGrpSpPr/>
          <p:nvPr/>
        </p:nvGrpSpPr>
        <p:grpSpPr>
          <a:xfrm rot="0">
            <a:off x="526266" y="2873"/>
            <a:ext cx="537154" cy="10284127"/>
            <a:chOff x="0" y="0"/>
            <a:chExt cx="242010" cy="4633423"/>
          </a:xfrm>
        </p:grpSpPr>
        <p:sp>
          <p:nvSpPr>
            <p:cNvPr name="Freeform 14" id="14"/>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3B51A3"/>
            </a:solidFill>
          </p:spPr>
        </p:sp>
        <p:sp>
          <p:nvSpPr>
            <p:cNvPr name="TextBox 15" id="15"/>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6" id="16"/>
          <p:cNvGrpSpPr/>
          <p:nvPr/>
        </p:nvGrpSpPr>
        <p:grpSpPr>
          <a:xfrm rot="0">
            <a:off x="0" y="2873"/>
            <a:ext cx="537154" cy="10284127"/>
            <a:chOff x="0" y="0"/>
            <a:chExt cx="242010" cy="4633423"/>
          </a:xfrm>
        </p:grpSpPr>
        <p:sp>
          <p:nvSpPr>
            <p:cNvPr name="Freeform 17" id="17"/>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8688B2"/>
            </a:solidFill>
          </p:spPr>
        </p:sp>
        <p:sp>
          <p:nvSpPr>
            <p:cNvPr name="TextBox 18" id="18"/>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19" id="19"/>
          <p:cNvSpPr/>
          <p:nvPr/>
        </p:nvSpPr>
        <p:spPr>
          <a:xfrm flipH="false" flipV="false" rot="0">
            <a:off x="268577" y="82006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4"/>
            <a:stretch>
              <a:fillRect l="0" t="0" r="0" b="0"/>
            </a:stretch>
          </a:blipFill>
        </p:spPr>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22466285" cy="10390657"/>
          </a:xfrm>
          <a:custGeom>
            <a:avLst/>
            <a:gdLst/>
            <a:ahLst/>
            <a:cxnLst/>
            <a:rect r="r" b="b" t="t" l="l"/>
            <a:pathLst>
              <a:path h="10390657" w="22466285">
                <a:moveTo>
                  <a:pt x="0" y="0"/>
                </a:moveTo>
                <a:lnTo>
                  <a:pt x="22466285" y="0"/>
                </a:lnTo>
                <a:lnTo>
                  <a:pt x="22466285" y="10390657"/>
                </a:lnTo>
                <a:lnTo>
                  <a:pt x="0" y="10390657"/>
                </a:lnTo>
                <a:lnTo>
                  <a:pt x="0" y="0"/>
                </a:lnTo>
                <a:close/>
              </a:path>
            </a:pathLst>
          </a:custGeom>
          <a:blipFill>
            <a:blip r:embed="rId2"/>
            <a:stretch>
              <a:fillRect l="0" t="0" r="0" b="0"/>
            </a:stretch>
          </a:blipFill>
        </p:spPr>
      </p:sp>
      <p:sp>
        <p:nvSpPr>
          <p:cNvPr name="TextBox 3" id="3"/>
          <p:cNvSpPr txBox="true"/>
          <p:nvPr/>
        </p:nvSpPr>
        <p:spPr>
          <a:xfrm rot="0">
            <a:off x="7436723" y="8134982"/>
            <a:ext cx="10363358" cy="1123318"/>
          </a:xfrm>
          <a:prstGeom prst="rect">
            <a:avLst/>
          </a:prstGeom>
        </p:spPr>
        <p:txBody>
          <a:bodyPr anchor="t" rtlCol="false" tIns="0" lIns="0" bIns="0" rIns="0">
            <a:spAutoFit/>
          </a:bodyPr>
          <a:lstStyle/>
          <a:p>
            <a:pPr algn="ctr">
              <a:lnSpc>
                <a:spcPts val="8959"/>
              </a:lnSpc>
            </a:pPr>
            <a:r>
              <a:rPr lang="en-US" sz="6399">
                <a:solidFill>
                  <a:srgbClr val="000000"/>
                </a:solidFill>
                <a:latin typeface="Filson Soft 1"/>
              </a:rPr>
              <a:t>Community and Self Care</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641031" y="477520"/>
            <a:ext cx="16457855" cy="8780780"/>
          </a:xfrm>
          <a:prstGeom prst="rect">
            <a:avLst/>
          </a:prstGeom>
        </p:spPr>
        <p:txBody>
          <a:bodyPr anchor="t" rtlCol="false" tIns="0" lIns="0" bIns="0" rIns="0">
            <a:spAutoFit/>
          </a:bodyPr>
          <a:lstStyle/>
          <a:p>
            <a:pPr algn="l">
              <a:lnSpc>
                <a:spcPts val="2419"/>
              </a:lnSpc>
              <a:spcBef>
                <a:spcPct val="0"/>
              </a:spcBef>
            </a:pPr>
          </a:p>
          <a:p>
            <a:pPr algn="l">
              <a:lnSpc>
                <a:spcPts val="4949"/>
              </a:lnSpc>
              <a:spcBef>
                <a:spcPct val="0"/>
              </a:spcBef>
            </a:pPr>
            <a:r>
              <a:rPr lang="en-US" sz="4499" spc="-89">
                <a:solidFill>
                  <a:srgbClr val="000000"/>
                </a:solidFill>
                <a:latin typeface="Filson Soft 1"/>
              </a:rPr>
              <a:t>References</a:t>
            </a:r>
          </a:p>
          <a:p>
            <a:pPr algn="l">
              <a:lnSpc>
                <a:spcPts val="5389"/>
              </a:lnSpc>
              <a:spcBef>
                <a:spcPct val="0"/>
              </a:spcBef>
            </a:pPr>
          </a:p>
          <a:p>
            <a:pPr algn="l">
              <a:lnSpc>
                <a:spcPts val="2309"/>
              </a:lnSpc>
              <a:spcBef>
                <a:spcPct val="0"/>
              </a:spcBef>
            </a:pPr>
            <a:r>
              <a:rPr lang="en-US" sz="2099" spc="-41">
                <a:solidFill>
                  <a:srgbClr val="000000"/>
                </a:solidFill>
                <a:latin typeface="Filson Soft 3"/>
              </a:rPr>
              <a:t>Burani, K., Brush, C., Spahr, C., Slavich, G. M., Meyer, A., &amp; Hajcak, G. (2023). Corporal Punishment Is Uniquely Associated With a Greater Neural Response to Errors and Blunted Neural Response to Rewards in Adolescence. Biological Psychiatry: Cognitive Neuroscience and Neuroimaging, 210-218 https://doi.org/10.1016/j.bpsc.2022.09.004.</a:t>
            </a:r>
          </a:p>
          <a:p>
            <a:pPr algn="l">
              <a:lnSpc>
                <a:spcPts val="2309"/>
              </a:lnSpc>
              <a:spcBef>
                <a:spcPct val="0"/>
              </a:spcBef>
            </a:pPr>
          </a:p>
          <a:p>
            <a:pPr algn="l">
              <a:lnSpc>
                <a:spcPts val="2309"/>
              </a:lnSpc>
              <a:spcBef>
                <a:spcPct val="0"/>
              </a:spcBef>
            </a:pPr>
            <a:r>
              <a:rPr lang="en-US" sz="2099" spc="-41">
                <a:solidFill>
                  <a:srgbClr val="000000"/>
                </a:solidFill>
                <a:latin typeface="Filson Soft 3"/>
              </a:rPr>
              <a:t>Cuartas, J., Weissman, D. G., Sheridan, M. A., Lengua, L., &amp; McLaughlin, K. A. (2021). Corporal Punishment and Elevated Neural Response to Threat in Children. Child Development, 821–832 doi:10.1111/cdev.13565.</a:t>
            </a:r>
          </a:p>
          <a:p>
            <a:pPr algn="l">
              <a:lnSpc>
                <a:spcPts val="2309"/>
              </a:lnSpc>
              <a:spcBef>
                <a:spcPct val="0"/>
              </a:spcBef>
            </a:pPr>
          </a:p>
          <a:p>
            <a:pPr algn="l">
              <a:lnSpc>
                <a:spcPts val="2309"/>
              </a:lnSpc>
              <a:spcBef>
                <a:spcPct val="0"/>
              </a:spcBef>
            </a:pPr>
            <a:r>
              <a:rPr lang="en-US" sz="2099" spc="-41">
                <a:solidFill>
                  <a:srgbClr val="000000"/>
                </a:solidFill>
                <a:latin typeface="Filson Soft 3"/>
              </a:rPr>
              <a:t>Douglas, A. C. (2021, November). Meeting Children Where They Are: The Neurosequential Model of Therapeutics. Adoption Advocate Number 161, pp. 2-9.</a:t>
            </a:r>
          </a:p>
          <a:p>
            <a:pPr algn="l">
              <a:lnSpc>
                <a:spcPts val="2309"/>
              </a:lnSpc>
              <a:spcBef>
                <a:spcPct val="0"/>
              </a:spcBef>
            </a:pPr>
          </a:p>
          <a:p>
            <a:pPr algn="l">
              <a:lnSpc>
                <a:spcPts val="2309"/>
              </a:lnSpc>
              <a:spcBef>
                <a:spcPct val="0"/>
              </a:spcBef>
            </a:pPr>
            <a:r>
              <a:rPr lang="en-US" sz="2099" spc="-41">
                <a:solidFill>
                  <a:srgbClr val="000000"/>
                </a:solidFill>
                <a:latin typeface="Filson Soft 3"/>
              </a:rPr>
              <a:t>Finkelhor, D., Turner, H., Wormuth, B. K., Vanderminden, J., &amp; Hamby, S. (2019). Corporal Punishment: Current Rates from a National Survey. Journal of Child and Family Studies, 1991–1997 DOI https://doi.org/10.1007/s10826-019-01426-4.</a:t>
            </a:r>
          </a:p>
          <a:p>
            <a:pPr algn="l">
              <a:lnSpc>
                <a:spcPts val="2309"/>
              </a:lnSpc>
              <a:spcBef>
                <a:spcPct val="0"/>
              </a:spcBef>
            </a:pPr>
          </a:p>
          <a:p>
            <a:pPr algn="l">
              <a:lnSpc>
                <a:spcPts val="2309"/>
              </a:lnSpc>
              <a:spcBef>
                <a:spcPct val="0"/>
              </a:spcBef>
            </a:pPr>
            <a:r>
              <a:rPr lang="en-US" sz="2099" spc="-41">
                <a:solidFill>
                  <a:srgbClr val="000000"/>
                </a:solidFill>
                <a:latin typeface="Filson Soft 3"/>
              </a:rPr>
              <a:t>Gobbel, R. (2024). Raising Kids with Big, Baffling Behaviors . London: Jessica Kingsley Publishers.</a:t>
            </a:r>
          </a:p>
          <a:p>
            <a:pPr algn="l">
              <a:lnSpc>
                <a:spcPts val="2309"/>
              </a:lnSpc>
              <a:spcBef>
                <a:spcPct val="0"/>
              </a:spcBef>
            </a:pPr>
          </a:p>
          <a:p>
            <a:pPr algn="l">
              <a:lnSpc>
                <a:spcPts val="2309"/>
              </a:lnSpc>
              <a:spcBef>
                <a:spcPct val="0"/>
              </a:spcBef>
            </a:pPr>
            <a:r>
              <a:rPr lang="en-US" sz="2099" spc="-41">
                <a:solidFill>
                  <a:srgbClr val="000000"/>
                </a:solidFill>
                <a:latin typeface="Filson Soft 3"/>
              </a:rPr>
              <a:t>Perry, B. D. (2009). Examining Child Maltreatment Through a Neurodevelopmental Lens: Clinical Applications of the Neurosequential Model of Therapeutics. Journal of Loss and Trauma,, 240–255 DOI: 10.1080/15325020903004350.</a:t>
            </a:r>
          </a:p>
          <a:p>
            <a:pPr algn="l">
              <a:lnSpc>
                <a:spcPts val="2309"/>
              </a:lnSpc>
              <a:spcBef>
                <a:spcPct val="0"/>
              </a:spcBef>
            </a:pPr>
          </a:p>
          <a:p>
            <a:pPr algn="l">
              <a:lnSpc>
                <a:spcPts val="2309"/>
              </a:lnSpc>
              <a:spcBef>
                <a:spcPct val="0"/>
              </a:spcBef>
            </a:pPr>
            <a:r>
              <a:rPr lang="en-US" sz="2099" spc="-41">
                <a:solidFill>
                  <a:srgbClr val="000000"/>
                </a:solidFill>
                <a:latin typeface="Filson Soft 3"/>
              </a:rPr>
              <a:t>Perry, B. D., &amp; Winfrey, O. (2021). What happened to you?: Conversations on trauma, resilience, and healing. New York: Flatiron Books.</a:t>
            </a:r>
          </a:p>
          <a:p>
            <a:pPr algn="l">
              <a:lnSpc>
                <a:spcPts val="2309"/>
              </a:lnSpc>
              <a:spcBef>
                <a:spcPct val="0"/>
              </a:spcBef>
            </a:pPr>
          </a:p>
          <a:p>
            <a:pPr algn="l">
              <a:lnSpc>
                <a:spcPts val="2309"/>
              </a:lnSpc>
              <a:spcBef>
                <a:spcPct val="0"/>
              </a:spcBef>
            </a:pPr>
            <a:r>
              <a:rPr lang="en-US" sz="2099" spc="-41">
                <a:solidFill>
                  <a:srgbClr val="000000"/>
                </a:solidFill>
                <a:latin typeface="Filson Soft 3"/>
              </a:rPr>
              <a:t>Purvis , K. B., Cross, D. R., &amp; Sunshine, W. L. (2007). Disarming the Fear Response. In The Connected Child (pp. 47-72). New York: McGraw Hill.</a:t>
            </a:r>
          </a:p>
          <a:p>
            <a:pPr algn="l">
              <a:lnSpc>
                <a:spcPts val="2309"/>
              </a:lnSpc>
              <a:spcBef>
                <a:spcPct val="0"/>
              </a:spcBef>
            </a:pPr>
          </a:p>
          <a:p>
            <a:pPr algn="l">
              <a:lnSpc>
                <a:spcPts val="2309"/>
              </a:lnSpc>
              <a:spcBef>
                <a:spcPct val="0"/>
              </a:spcBef>
            </a:pPr>
            <a:r>
              <a:rPr lang="en-US" sz="2099" spc="-41">
                <a:solidFill>
                  <a:srgbClr val="000000"/>
                </a:solidFill>
                <a:latin typeface="Filson Soft 3"/>
              </a:rPr>
              <a:t>Understanding the Senses: Proprioception. (2023, December 5). Retrieved from Pathways.org: https://pathways.org/what-is-the-proprioception-sense/</a:t>
            </a:r>
          </a:p>
        </p:txBody>
      </p:sp>
      <p:sp>
        <p:nvSpPr>
          <p:cNvPr name="Freeform 3" id="3"/>
          <p:cNvSpPr/>
          <p:nvPr/>
        </p:nvSpPr>
        <p:spPr>
          <a:xfrm flipH="false" flipV="false" rot="0">
            <a:off x="17098886" y="8455197"/>
            <a:ext cx="920865" cy="1606205"/>
          </a:xfrm>
          <a:custGeom>
            <a:avLst/>
            <a:gdLst/>
            <a:ahLst/>
            <a:cxnLst/>
            <a:rect r="r" b="b" t="t" l="l"/>
            <a:pathLst>
              <a:path h="1606205" w="920865">
                <a:moveTo>
                  <a:pt x="0" y="0"/>
                </a:moveTo>
                <a:lnTo>
                  <a:pt x="920865" y="0"/>
                </a:lnTo>
                <a:lnTo>
                  <a:pt x="920865" y="1606206"/>
                </a:lnTo>
                <a:lnTo>
                  <a:pt x="0" y="1606206"/>
                </a:lnTo>
                <a:lnTo>
                  <a:pt x="0" y="0"/>
                </a:lnTo>
                <a:close/>
              </a:path>
            </a:pathLst>
          </a:custGeom>
          <a:blipFill>
            <a:blip r:embed="rId2">
              <a:alphaModFix amt="15000"/>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98885" y="0"/>
            <a:ext cx="11359213" cy="10287000"/>
          </a:xfrm>
          <a:custGeom>
            <a:avLst/>
            <a:gdLst/>
            <a:ahLst/>
            <a:cxnLst/>
            <a:rect r="r" b="b" t="t" l="l"/>
            <a:pathLst>
              <a:path h="10287000" w="11359213">
                <a:moveTo>
                  <a:pt x="0" y="0"/>
                </a:moveTo>
                <a:lnTo>
                  <a:pt x="11359213" y="0"/>
                </a:lnTo>
                <a:lnTo>
                  <a:pt x="11359213" y="10287000"/>
                </a:lnTo>
                <a:lnTo>
                  <a:pt x="0" y="10287000"/>
                </a:lnTo>
                <a:lnTo>
                  <a:pt x="0" y="0"/>
                </a:lnTo>
                <a:close/>
              </a:path>
            </a:pathLst>
          </a:custGeom>
          <a:blipFill>
            <a:blip r:embed="rId3"/>
            <a:stretch>
              <a:fillRect l="-17963" t="0" r="-17963" b="0"/>
            </a:stretch>
          </a:blipFill>
        </p:spPr>
      </p:sp>
      <p:sp>
        <p:nvSpPr>
          <p:cNvPr name="Freeform 3" id="3"/>
          <p:cNvSpPr/>
          <p:nvPr/>
        </p:nvSpPr>
        <p:spPr>
          <a:xfrm flipH="false" flipV="false" rot="0">
            <a:off x="10011372" y="8609201"/>
            <a:ext cx="744279" cy="1298198"/>
          </a:xfrm>
          <a:custGeom>
            <a:avLst/>
            <a:gdLst/>
            <a:ahLst/>
            <a:cxnLst/>
            <a:rect r="r" b="b" t="t" l="l"/>
            <a:pathLst>
              <a:path h="1298198" w="744279">
                <a:moveTo>
                  <a:pt x="0" y="0"/>
                </a:moveTo>
                <a:lnTo>
                  <a:pt x="744279" y="0"/>
                </a:lnTo>
                <a:lnTo>
                  <a:pt x="744279" y="1298198"/>
                </a:lnTo>
                <a:lnTo>
                  <a:pt x="0" y="1298198"/>
                </a:lnTo>
                <a:lnTo>
                  <a:pt x="0" y="0"/>
                </a:lnTo>
                <a:close/>
              </a:path>
            </a:pathLst>
          </a:custGeom>
          <a:blipFill>
            <a:blip r:embed="rId4"/>
            <a:stretch>
              <a:fillRect l="0" t="0" r="0" b="0"/>
            </a:stretch>
          </a:blipFill>
        </p:spPr>
      </p:sp>
      <p:sp>
        <p:nvSpPr>
          <p:cNvPr name="TextBox 4" id="4"/>
          <p:cNvSpPr txBox="true"/>
          <p:nvPr/>
        </p:nvSpPr>
        <p:spPr>
          <a:xfrm rot="0">
            <a:off x="10011372" y="328451"/>
            <a:ext cx="7904489" cy="11826748"/>
          </a:xfrm>
          <a:prstGeom prst="rect">
            <a:avLst/>
          </a:prstGeom>
        </p:spPr>
        <p:txBody>
          <a:bodyPr anchor="t" rtlCol="false" tIns="0" lIns="0" bIns="0" rIns="0">
            <a:spAutoFit/>
          </a:bodyPr>
          <a:lstStyle/>
          <a:p>
            <a:pPr algn="l">
              <a:lnSpc>
                <a:spcPts val="6671"/>
              </a:lnSpc>
            </a:pPr>
            <a:r>
              <a:rPr lang="en-US" sz="4799">
                <a:solidFill>
                  <a:srgbClr val="3B51A3"/>
                </a:solidFill>
                <a:latin typeface="Filson Soft 2"/>
              </a:rPr>
              <a:t>Therapeutic Parenting: a type of high structure/high nurture, intentional parenting, that fosters the feelings of safety and connectedness so that a traumatized child can begin to heal.</a:t>
            </a:r>
          </a:p>
          <a:p>
            <a:pPr algn="l">
              <a:lnSpc>
                <a:spcPts val="6671"/>
              </a:lnSpc>
            </a:pPr>
          </a:p>
          <a:p>
            <a:pPr algn="r">
              <a:lnSpc>
                <a:spcPts val="5281"/>
              </a:lnSpc>
            </a:pPr>
            <a:r>
              <a:rPr lang="en-US" sz="3799">
                <a:solidFill>
                  <a:srgbClr val="3B51A3"/>
                </a:solidFill>
                <a:latin typeface="Filson Soft 2"/>
              </a:rPr>
              <a:t>-Attachment and Trauma Network</a:t>
            </a:r>
          </a:p>
          <a:p>
            <a:pPr algn="l">
              <a:lnSpc>
                <a:spcPts val="4509"/>
              </a:lnSpc>
            </a:pPr>
          </a:p>
          <a:p>
            <a:pPr algn="l">
              <a:lnSpc>
                <a:spcPts val="4509"/>
              </a:lnSpc>
            </a:pPr>
            <a:r>
              <a:rPr lang="en-US" sz="4099">
                <a:solidFill>
                  <a:srgbClr val="3B51A3"/>
                </a:solidFill>
                <a:latin typeface="Filson Soft 2"/>
              </a:rPr>
              <a:t>                     </a:t>
            </a:r>
          </a:p>
          <a:p>
            <a:pPr algn="l">
              <a:lnSpc>
                <a:spcPts val="4509"/>
              </a:lnSpc>
            </a:pPr>
          </a:p>
          <a:p>
            <a:pPr algn="l">
              <a:lnSpc>
                <a:spcPts val="4509"/>
              </a:lnSpc>
            </a:pPr>
          </a:p>
          <a:p>
            <a:pPr algn="l">
              <a:lnSpc>
                <a:spcPts val="4509"/>
              </a:lnSpc>
            </a:pPr>
          </a:p>
        </p:txBody>
      </p:sp>
      <p:sp>
        <p:nvSpPr>
          <p:cNvPr name="TextBox 5" id="5"/>
          <p:cNvSpPr txBox="true"/>
          <p:nvPr/>
        </p:nvSpPr>
        <p:spPr>
          <a:xfrm rot="0">
            <a:off x="14144754" y="9720709"/>
            <a:ext cx="3771106"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3B51A3"/>
                </a:solidFill>
                <a:latin typeface="Filson Soft 3"/>
              </a:rPr>
              <a:t>                      (Attachment and Trauma Network, 2023)</a:t>
            </a:r>
          </a:p>
        </p:txBody>
      </p:sp>
      <p:sp>
        <p:nvSpPr>
          <p:cNvPr name="Freeform 6" id="6"/>
          <p:cNvSpPr/>
          <p:nvPr/>
        </p:nvSpPr>
        <p:spPr>
          <a:xfrm flipH="false" flipV="false" rot="0">
            <a:off x="311435" y="8052543"/>
            <a:ext cx="1063420" cy="1854856"/>
          </a:xfrm>
          <a:custGeom>
            <a:avLst/>
            <a:gdLst/>
            <a:ahLst/>
            <a:cxnLst/>
            <a:rect r="r" b="b" t="t" l="l"/>
            <a:pathLst>
              <a:path h="1854856" w="1063420">
                <a:moveTo>
                  <a:pt x="0" y="0"/>
                </a:moveTo>
                <a:lnTo>
                  <a:pt x="1063421" y="0"/>
                </a:lnTo>
                <a:lnTo>
                  <a:pt x="1063421" y="1854856"/>
                </a:lnTo>
                <a:lnTo>
                  <a:pt x="0" y="1854856"/>
                </a:lnTo>
                <a:lnTo>
                  <a:pt x="0" y="0"/>
                </a:lnTo>
                <a:close/>
              </a:path>
            </a:pathLst>
          </a:custGeom>
          <a:blipFill>
            <a:blip r:embed="rId4"/>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51397">
            <a:off x="6630513" y="3086100"/>
            <a:ext cx="4172167" cy="4114800"/>
          </a:xfrm>
          <a:custGeom>
            <a:avLst/>
            <a:gdLst/>
            <a:ahLst/>
            <a:cxnLst/>
            <a:rect r="r" b="b" t="t" l="l"/>
            <a:pathLst>
              <a:path h="4114800" w="4172167">
                <a:moveTo>
                  <a:pt x="0" y="0"/>
                </a:moveTo>
                <a:lnTo>
                  <a:pt x="4172168" y="0"/>
                </a:lnTo>
                <a:lnTo>
                  <a:pt x="4172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9670888" y="5436964"/>
            <a:ext cx="390969" cy="681943"/>
          </a:xfrm>
          <a:custGeom>
            <a:avLst/>
            <a:gdLst/>
            <a:ahLst/>
            <a:cxnLst/>
            <a:rect r="r" b="b" t="t" l="l"/>
            <a:pathLst>
              <a:path h="681943" w="390969">
                <a:moveTo>
                  <a:pt x="0" y="0"/>
                </a:moveTo>
                <a:lnTo>
                  <a:pt x="390969" y="0"/>
                </a:lnTo>
                <a:lnTo>
                  <a:pt x="390969" y="681943"/>
                </a:lnTo>
                <a:lnTo>
                  <a:pt x="0" y="681943"/>
                </a:lnTo>
                <a:lnTo>
                  <a:pt x="0" y="0"/>
                </a:lnTo>
                <a:close/>
              </a:path>
            </a:pathLst>
          </a:custGeom>
          <a:blipFill>
            <a:blip r:embed="rId4"/>
            <a:stretch>
              <a:fillRect l="0" t="0" r="0" b="0"/>
            </a:stretch>
          </a:blipFill>
        </p:spPr>
      </p:sp>
      <p:grpSp>
        <p:nvGrpSpPr>
          <p:cNvPr name="Group 4" id="4"/>
          <p:cNvGrpSpPr/>
          <p:nvPr/>
        </p:nvGrpSpPr>
        <p:grpSpPr>
          <a:xfrm rot="0">
            <a:off x="487292" y="2234065"/>
            <a:ext cx="1783285" cy="1783285"/>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6" id="6"/>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sp>
        <p:nvSpPr>
          <p:cNvPr name="Freeform 7" id="7"/>
          <p:cNvSpPr/>
          <p:nvPr/>
        </p:nvSpPr>
        <p:spPr>
          <a:xfrm flipH="false" flipV="false" rot="0">
            <a:off x="782061" y="2504115"/>
            <a:ext cx="1236561" cy="1197919"/>
          </a:xfrm>
          <a:custGeom>
            <a:avLst/>
            <a:gdLst/>
            <a:ahLst/>
            <a:cxnLst/>
            <a:rect r="r" b="b" t="t" l="l"/>
            <a:pathLst>
              <a:path h="1197919" w="1236561">
                <a:moveTo>
                  <a:pt x="0" y="0"/>
                </a:moveTo>
                <a:lnTo>
                  <a:pt x="1236561" y="0"/>
                </a:lnTo>
                <a:lnTo>
                  <a:pt x="1236561" y="1197919"/>
                </a:lnTo>
                <a:lnTo>
                  <a:pt x="0" y="1197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8" id="8"/>
          <p:cNvGrpSpPr/>
          <p:nvPr/>
        </p:nvGrpSpPr>
        <p:grpSpPr>
          <a:xfrm rot="0">
            <a:off x="12460576" y="2234065"/>
            <a:ext cx="1783285" cy="1783285"/>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10" id="10"/>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sp>
        <p:nvSpPr>
          <p:cNvPr name="Freeform 11" id="11"/>
          <p:cNvSpPr/>
          <p:nvPr/>
        </p:nvSpPr>
        <p:spPr>
          <a:xfrm flipH="false" flipV="false" rot="0">
            <a:off x="12755345" y="2504115"/>
            <a:ext cx="1236561" cy="1197919"/>
          </a:xfrm>
          <a:custGeom>
            <a:avLst/>
            <a:gdLst/>
            <a:ahLst/>
            <a:cxnLst/>
            <a:rect r="r" b="b" t="t" l="l"/>
            <a:pathLst>
              <a:path h="1197919" w="1236561">
                <a:moveTo>
                  <a:pt x="0" y="0"/>
                </a:moveTo>
                <a:lnTo>
                  <a:pt x="1236561" y="0"/>
                </a:lnTo>
                <a:lnTo>
                  <a:pt x="1236561" y="1197919"/>
                </a:lnTo>
                <a:lnTo>
                  <a:pt x="0" y="1197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1288605" y="2701130"/>
            <a:ext cx="501832" cy="531039"/>
          </a:xfrm>
          <a:custGeom>
            <a:avLst/>
            <a:gdLst/>
            <a:ahLst/>
            <a:cxnLst/>
            <a:rect r="r" b="b" t="t" l="l"/>
            <a:pathLst>
              <a:path h="531039" w="501832">
                <a:moveTo>
                  <a:pt x="0" y="0"/>
                </a:moveTo>
                <a:lnTo>
                  <a:pt x="501832" y="0"/>
                </a:lnTo>
                <a:lnTo>
                  <a:pt x="501832" y="531039"/>
                </a:lnTo>
                <a:lnTo>
                  <a:pt x="0" y="53103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false" flipV="false" rot="0">
            <a:off x="13352219" y="2732897"/>
            <a:ext cx="500669" cy="512849"/>
          </a:xfrm>
          <a:custGeom>
            <a:avLst/>
            <a:gdLst/>
            <a:ahLst/>
            <a:cxnLst/>
            <a:rect r="r" b="b" t="t" l="l"/>
            <a:pathLst>
              <a:path h="512849" w="500669">
                <a:moveTo>
                  <a:pt x="0" y="0"/>
                </a:moveTo>
                <a:lnTo>
                  <a:pt x="500668" y="0"/>
                </a:lnTo>
                <a:lnTo>
                  <a:pt x="500668" y="512849"/>
                </a:lnTo>
                <a:lnTo>
                  <a:pt x="0" y="51284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4" id="14"/>
          <p:cNvSpPr txBox="true"/>
          <p:nvPr/>
        </p:nvSpPr>
        <p:spPr>
          <a:xfrm rot="0">
            <a:off x="235069" y="297313"/>
            <a:ext cx="8319603" cy="965202"/>
          </a:xfrm>
          <a:prstGeom prst="rect">
            <a:avLst/>
          </a:prstGeom>
        </p:spPr>
        <p:txBody>
          <a:bodyPr anchor="t" rtlCol="false" tIns="0" lIns="0" bIns="0" rIns="0">
            <a:spAutoFit/>
          </a:bodyPr>
          <a:lstStyle/>
          <a:p>
            <a:pPr algn="ctr">
              <a:lnSpc>
                <a:spcPts val="7699"/>
              </a:lnSpc>
            </a:pPr>
            <a:r>
              <a:rPr lang="en-US" sz="5499">
                <a:solidFill>
                  <a:srgbClr val="3B51A3"/>
                </a:solidFill>
                <a:latin typeface="Filson Soft 1"/>
              </a:rPr>
              <a:t>Traditional Parenting</a:t>
            </a:r>
          </a:p>
        </p:txBody>
      </p:sp>
      <p:sp>
        <p:nvSpPr>
          <p:cNvPr name="TextBox 15" id="15"/>
          <p:cNvSpPr txBox="true"/>
          <p:nvPr/>
        </p:nvSpPr>
        <p:spPr>
          <a:xfrm rot="0">
            <a:off x="9515807" y="297313"/>
            <a:ext cx="8508176" cy="965202"/>
          </a:xfrm>
          <a:prstGeom prst="rect">
            <a:avLst/>
          </a:prstGeom>
        </p:spPr>
        <p:txBody>
          <a:bodyPr anchor="t" rtlCol="false" tIns="0" lIns="0" bIns="0" rIns="0">
            <a:spAutoFit/>
          </a:bodyPr>
          <a:lstStyle/>
          <a:p>
            <a:pPr algn="ctr">
              <a:lnSpc>
                <a:spcPts val="7699"/>
              </a:lnSpc>
            </a:pPr>
            <a:r>
              <a:rPr lang="en-US" sz="5499">
                <a:solidFill>
                  <a:srgbClr val="3B51A3"/>
                </a:solidFill>
                <a:latin typeface="Filson Soft 1"/>
              </a:rPr>
              <a:t>Therapeutic Parenting</a:t>
            </a:r>
          </a:p>
        </p:txBody>
      </p:sp>
      <p:sp>
        <p:nvSpPr>
          <p:cNvPr name="TextBox 16" id="16"/>
          <p:cNvSpPr txBox="true"/>
          <p:nvPr/>
        </p:nvSpPr>
        <p:spPr>
          <a:xfrm rot="0">
            <a:off x="2503902" y="3426005"/>
            <a:ext cx="3270573" cy="526415"/>
          </a:xfrm>
          <a:prstGeom prst="rect">
            <a:avLst/>
          </a:prstGeom>
        </p:spPr>
        <p:txBody>
          <a:bodyPr anchor="t" rtlCol="false" tIns="0" lIns="0" bIns="0" rIns="0">
            <a:spAutoFit/>
          </a:bodyPr>
          <a:lstStyle/>
          <a:p>
            <a:pPr algn="l">
              <a:lnSpc>
                <a:spcPts val="4059"/>
              </a:lnSpc>
            </a:pPr>
            <a:r>
              <a:rPr lang="en-US" sz="2899" spc="92">
                <a:solidFill>
                  <a:srgbClr val="3B51A3"/>
                </a:solidFill>
                <a:latin typeface="Filson Soft 2"/>
              </a:rPr>
              <a:t>Deficit Model</a:t>
            </a:r>
          </a:p>
        </p:txBody>
      </p:sp>
      <p:sp>
        <p:nvSpPr>
          <p:cNvPr name="TextBox 17" id="17"/>
          <p:cNvSpPr txBox="true"/>
          <p:nvPr/>
        </p:nvSpPr>
        <p:spPr>
          <a:xfrm rot="0">
            <a:off x="14477186" y="3426005"/>
            <a:ext cx="3270573" cy="1040765"/>
          </a:xfrm>
          <a:prstGeom prst="rect">
            <a:avLst/>
          </a:prstGeom>
        </p:spPr>
        <p:txBody>
          <a:bodyPr anchor="t" rtlCol="false" tIns="0" lIns="0" bIns="0" rIns="0">
            <a:spAutoFit/>
          </a:bodyPr>
          <a:lstStyle/>
          <a:p>
            <a:pPr algn="l">
              <a:lnSpc>
                <a:spcPts val="4059"/>
              </a:lnSpc>
            </a:pPr>
            <a:r>
              <a:rPr lang="en-US" sz="2899" spc="92">
                <a:solidFill>
                  <a:srgbClr val="3B51A3"/>
                </a:solidFill>
                <a:latin typeface="Filson Soft 2"/>
              </a:rPr>
              <a:t>Strengths Based Model</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87292" y="4716129"/>
            <a:ext cx="1783285" cy="178328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4" id="4"/>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sp>
        <p:nvSpPr>
          <p:cNvPr name="Freeform 5" id="5"/>
          <p:cNvSpPr/>
          <p:nvPr/>
        </p:nvSpPr>
        <p:spPr>
          <a:xfrm flipH="false" flipV="false" rot="-1051397">
            <a:off x="6630513" y="3086100"/>
            <a:ext cx="4172167" cy="4114800"/>
          </a:xfrm>
          <a:custGeom>
            <a:avLst/>
            <a:gdLst/>
            <a:ahLst/>
            <a:cxnLst/>
            <a:rect r="r" b="b" t="t" l="l"/>
            <a:pathLst>
              <a:path h="4114800" w="4172167">
                <a:moveTo>
                  <a:pt x="0" y="0"/>
                </a:moveTo>
                <a:lnTo>
                  <a:pt x="4172168" y="0"/>
                </a:lnTo>
                <a:lnTo>
                  <a:pt x="4172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9670888" y="5436964"/>
            <a:ext cx="390969" cy="681943"/>
          </a:xfrm>
          <a:custGeom>
            <a:avLst/>
            <a:gdLst/>
            <a:ahLst/>
            <a:cxnLst/>
            <a:rect r="r" b="b" t="t" l="l"/>
            <a:pathLst>
              <a:path h="681943" w="390969">
                <a:moveTo>
                  <a:pt x="0" y="0"/>
                </a:moveTo>
                <a:lnTo>
                  <a:pt x="390969" y="0"/>
                </a:lnTo>
                <a:lnTo>
                  <a:pt x="390969" y="681943"/>
                </a:lnTo>
                <a:lnTo>
                  <a:pt x="0" y="681943"/>
                </a:lnTo>
                <a:lnTo>
                  <a:pt x="0" y="0"/>
                </a:lnTo>
                <a:close/>
              </a:path>
            </a:pathLst>
          </a:custGeom>
          <a:blipFill>
            <a:blip r:embed="rId4"/>
            <a:stretch>
              <a:fillRect l="0" t="0" r="0" b="0"/>
            </a:stretch>
          </a:blipFill>
        </p:spPr>
      </p:sp>
      <p:grpSp>
        <p:nvGrpSpPr>
          <p:cNvPr name="Group 7" id="7"/>
          <p:cNvGrpSpPr/>
          <p:nvPr/>
        </p:nvGrpSpPr>
        <p:grpSpPr>
          <a:xfrm rot="0">
            <a:off x="487292" y="2234065"/>
            <a:ext cx="1783285" cy="1783285"/>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9" id="9"/>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sp>
        <p:nvSpPr>
          <p:cNvPr name="Freeform 10" id="10"/>
          <p:cNvSpPr/>
          <p:nvPr/>
        </p:nvSpPr>
        <p:spPr>
          <a:xfrm flipH="false" flipV="false" rot="0">
            <a:off x="782061" y="2504115"/>
            <a:ext cx="1236561" cy="1197919"/>
          </a:xfrm>
          <a:custGeom>
            <a:avLst/>
            <a:gdLst/>
            <a:ahLst/>
            <a:cxnLst/>
            <a:rect r="r" b="b" t="t" l="l"/>
            <a:pathLst>
              <a:path h="1197919" w="1236561">
                <a:moveTo>
                  <a:pt x="0" y="0"/>
                </a:moveTo>
                <a:lnTo>
                  <a:pt x="1236561" y="0"/>
                </a:lnTo>
                <a:lnTo>
                  <a:pt x="1236561" y="1197919"/>
                </a:lnTo>
                <a:lnTo>
                  <a:pt x="0" y="1197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1" id="11"/>
          <p:cNvGrpSpPr/>
          <p:nvPr/>
        </p:nvGrpSpPr>
        <p:grpSpPr>
          <a:xfrm rot="0">
            <a:off x="12460576" y="4716129"/>
            <a:ext cx="1783285" cy="1783285"/>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13" id="13"/>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grpSp>
        <p:nvGrpSpPr>
          <p:cNvPr name="Group 14" id="14"/>
          <p:cNvGrpSpPr/>
          <p:nvPr/>
        </p:nvGrpSpPr>
        <p:grpSpPr>
          <a:xfrm rot="0">
            <a:off x="12460576" y="2234065"/>
            <a:ext cx="1783285" cy="1783285"/>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16" id="16"/>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sp>
        <p:nvSpPr>
          <p:cNvPr name="Freeform 17" id="17"/>
          <p:cNvSpPr/>
          <p:nvPr/>
        </p:nvSpPr>
        <p:spPr>
          <a:xfrm flipH="false" flipV="false" rot="0">
            <a:off x="12755345" y="2504115"/>
            <a:ext cx="1236561" cy="1197919"/>
          </a:xfrm>
          <a:custGeom>
            <a:avLst/>
            <a:gdLst/>
            <a:ahLst/>
            <a:cxnLst/>
            <a:rect r="r" b="b" t="t" l="l"/>
            <a:pathLst>
              <a:path h="1197919" w="1236561">
                <a:moveTo>
                  <a:pt x="0" y="0"/>
                </a:moveTo>
                <a:lnTo>
                  <a:pt x="1236561" y="0"/>
                </a:lnTo>
                <a:lnTo>
                  <a:pt x="1236561" y="1197919"/>
                </a:lnTo>
                <a:lnTo>
                  <a:pt x="0" y="1197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1288605" y="2701130"/>
            <a:ext cx="501832" cy="531039"/>
          </a:xfrm>
          <a:custGeom>
            <a:avLst/>
            <a:gdLst/>
            <a:ahLst/>
            <a:cxnLst/>
            <a:rect r="r" b="b" t="t" l="l"/>
            <a:pathLst>
              <a:path h="531039" w="501832">
                <a:moveTo>
                  <a:pt x="0" y="0"/>
                </a:moveTo>
                <a:lnTo>
                  <a:pt x="501832" y="0"/>
                </a:lnTo>
                <a:lnTo>
                  <a:pt x="501832" y="531039"/>
                </a:lnTo>
                <a:lnTo>
                  <a:pt x="0" y="53103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9" id="19"/>
          <p:cNvSpPr/>
          <p:nvPr/>
        </p:nvSpPr>
        <p:spPr>
          <a:xfrm flipH="false" flipV="false" rot="0">
            <a:off x="13352219" y="2732897"/>
            <a:ext cx="500669" cy="512849"/>
          </a:xfrm>
          <a:custGeom>
            <a:avLst/>
            <a:gdLst/>
            <a:ahLst/>
            <a:cxnLst/>
            <a:rect r="r" b="b" t="t" l="l"/>
            <a:pathLst>
              <a:path h="512849" w="500669">
                <a:moveTo>
                  <a:pt x="0" y="0"/>
                </a:moveTo>
                <a:lnTo>
                  <a:pt x="500668" y="0"/>
                </a:lnTo>
                <a:lnTo>
                  <a:pt x="500668" y="512849"/>
                </a:lnTo>
                <a:lnTo>
                  <a:pt x="0" y="51284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0" id="20"/>
          <p:cNvSpPr/>
          <p:nvPr/>
        </p:nvSpPr>
        <p:spPr>
          <a:xfrm flipH="false" flipV="false" rot="0">
            <a:off x="1081313" y="4855616"/>
            <a:ext cx="572917" cy="1459661"/>
          </a:xfrm>
          <a:custGeom>
            <a:avLst/>
            <a:gdLst/>
            <a:ahLst/>
            <a:cxnLst/>
            <a:rect r="r" b="b" t="t" l="l"/>
            <a:pathLst>
              <a:path h="1459661" w="572917">
                <a:moveTo>
                  <a:pt x="0" y="0"/>
                </a:moveTo>
                <a:lnTo>
                  <a:pt x="572917" y="0"/>
                </a:lnTo>
                <a:lnTo>
                  <a:pt x="572917" y="1459661"/>
                </a:lnTo>
                <a:lnTo>
                  <a:pt x="0" y="145966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1" id="21"/>
          <p:cNvSpPr/>
          <p:nvPr/>
        </p:nvSpPr>
        <p:spPr>
          <a:xfrm flipH="false" flipV="false" rot="0">
            <a:off x="12844236" y="4988899"/>
            <a:ext cx="1058780" cy="1222257"/>
          </a:xfrm>
          <a:custGeom>
            <a:avLst/>
            <a:gdLst/>
            <a:ahLst/>
            <a:cxnLst/>
            <a:rect r="r" b="b" t="t" l="l"/>
            <a:pathLst>
              <a:path h="1222257" w="1058780">
                <a:moveTo>
                  <a:pt x="0" y="0"/>
                </a:moveTo>
                <a:lnTo>
                  <a:pt x="1058780" y="0"/>
                </a:lnTo>
                <a:lnTo>
                  <a:pt x="1058780" y="1222257"/>
                </a:lnTo>
                <a:lnTo>
                  <a:pt x="0" y="122225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22" id="22"/>
          <p:cNvSpPr txBox="true"/>
          <p:nvPr/>
        </p:nvSpPr>
        <p:spPr>
          <a:xfrm rot="0">
            <a:off x="2599484" y="5937932"/>
            <a:ext cx="3079408" cy="526415"/>
          </a:xfrm>
          <a:prstGeom prst="rect">
            <a:avLst/>
          </a:prstGeom>
        </p:spPr>
        <p:txBody>
          <a:bodyPr anchor="t" rtlCol="false" tIns="0" lIns="0" bIns="0" rIns="0">
            <a:spAutoFit/>
          </a:bodyPr>
          <a:lstStyle/>
          <a:p>
            <a:pPr algn="l">
              <a:lnSpc>
                <a:spcPts val="4059"/>
              </a:lnSpc>
            </a:pPr>
            <a:r>
              <a:rPr lang="en-US" sz="2899" spc="92">
                <a:solidFill>
                  <a:srgbClr val="3B51A3"/>
                </a:solidFill>
                <a:latin typeface="Filson Soft 2 Bold"/>
              </a:rPr>
              <a:t>Control Based</a:t>
            </a:r>
          </a:p>
        </p:txBody>
      </p:sp>
      <p:sp>
        <p:nvSpPr>
          <p:cNvPr name="TextBox 23" id="23"/>
          <p:cNvSpPr txBox="true"/>
          <p:nvPr/>
        </p:nvSpPr>
        <p:spPr>
          <a:xfrm rot="0">
            <a:off x="235069" y="297313"/>
            <a:ext cx="8319603" cy="965202"/>
          </a:xfrm>
          <a:prstGeom prst="rect">
            <a:avLst/>
          </a:prstGeom>
        </p:spPr>
        <p:txBody>
          <a:bodyPr anchor="t" rtlCol="false" tIns="0" lIns="0" bIns="0" rIns="0">
            <a:spAutoFit/>
          </a:bodyPr>
          <a:lstStyle/>
          <a:p>
            <a:pPr algn="ctr">
              <a:lnSpc>
                <a:spcPts val="7699"/>
              </a:lnSpc>
            </a:pPr>
            <a:r>
              <a:rPr lang="en-US" sz="5499">
                <a:solidFill>
                  <a:srgbClr val="3B51A3"/>
                </a:solidFill>
                <a:latin typeface="Filson Soft 1"/>
              </a:rPr>
              <a:t>Traditional Parenting</a:t>
            </a:r>
          </a:p>
        </p:txBody>
      </p:sp>
      <p:sp>
        <p:nvSpPr>
          <p:cNvPr name="TextBox 24" id="24"/>
          <p:cNvSpPr txBox="true"/>
          <p:nvPr/>
        </p:nvSpPr>
        <p:spPr>
          <a:xfrm rot="0">
            <a:off x="9515807" y="297313"/>
            <a:ext cx="8508176" cy="965202"/>
          </a:xfrm>
          <a:prstGeom prst="rect">
            <a:avLst/>
          </a:prstGeom>
        </p:spPr>
        <p:txBody>
          <a:bodyPr anchor="t" rtlCol="false" tIns="0" lIns="0" bIns="0" rIns="0">
            <a:spAutoFit/>
          </a:bodyPr>
          <a:lstStyle/>
          <a:p>
            <a:pPr algn="ctr">
              <a:lnSpc>
                <a:spcPts val="7699"/>
              </a:lnSpc>
            </a:pPr>
            <a:r>
              <a:rPr lang="en-US" sz="5499">
                <a:solidFill>
                  <a:srgbClr val="3B51A3"/>
                </a:solidFill>
                <a:latin typeface="Filson Soft 1"/>
              </a:rPr>
              <a:t>Therapeutic Parenting</a:t>
            </a:r>
          </a:p>
        </p:txBody>
      </p:sp>
      <p:sp>
        <p:nvSpPr>
          <p:cNvPr name="TextBox 25" id="25"/>
          <p:cNvSpPr txBox="true"/>
          <p:nvPr/>
        </p:nvSpPr>
        <p:spPr>
          <a:xfrm rot="0">
            <a:off x="2503902" y="3426005"/>
            <a:ext cx="3270573" cy="526415"/>
          </a:xfrm>
          <a:prstGeom prst="rect">
            <a:avLst/>
          </a:prstGeom>
        </p:spPr>
        <p:txBody>
          <a:bodyPr anchor="t" rtlCol="false" tIns="0" lIns="0" bIns="0" rIns="0">
            <a:spAutoFit/>
          </a:bodyPr>
          <a:lstStyle/>
          <a:p>
            <a:pPr algn="l">
              <a:lnSpc>
                <a:spcPts val="4059"/>
              </a:lnSpc>
            </a:pPr>
            <a:r>
              <a:rPr lang="en-US" sz="2899" spc="92">
                <a:solidFill>
                  <a:srgbClr val="3B51A3"/>
                </a:solidFill>
                <a:latin typeface="Filson Soft 2"/>
              </a:rPr>
              <a:t>Deficit Model</a:t>
            </a:r>
          </a:p>
        </p:txBody>
      </p:sp>
      <p:sp>
        <p:nvSpPr>
          <p:cNvPr name="TextBox 26" id="26"/>
          <p:cNvSpPr txBox="true"/>
          <p:nvPr/>
        </p:nvSpPr>
        <p:spPr>
          <a:xfrm rot="0">
            <a:off x="14572768" y="5937932"/>
            <a:ext cx="3079408" cy="526415"/>
          </a:xfrm>
          <a:prstGeom prst="rect">
            <a:avLst/>
          </a:prstGeom>
        </p:spPr>
        <p:txBody>
          <a:bodyPr anchor="t" rtlCol="false" tIns="0" lIns="0" bIns="0" rIns="0">
            <a:spAutoFit/>
          </a:bodyPr>
          <a:lstStyle/>
          <a:p>
            <a:pPr algn="l">
              <a:lnSpc>
                <a:spcPts val="4059"/>
              </a:lnSpc>
            </a:pPr>
            <a:r>
              <a:rPr lang="en-US" sz="2899" spc="92">
                <a:solidFill>
                  <a:srgbClr val="3B51A3"/>
                </a:solidFill>
                <a:latin typeface="Filson Soft 2 Bold"/>
              </a:rPr>
              <a:t>Collaborative</a:t>
            </a:r>
          </a:p>
        </p:txBody>
      </p:sp>
      <p:sp>
        <p:nvSpPr>
          <p:cNvPr name="TextBox 27" id="27"/>
          <p:cNvSpPr txBox="true"/>
          <p:nvPr/>
        </p:nvSpPr>
        <p:spPr>
          <a:xfrm rot="0">
            <a:off x="14477186" y="3426005"/>
            <a:ext cx="3270573" cy="1040765"/>
          </a:xfrm>
          <a:prstGeom prst="rect">
            <a:avLst/>
          </a:prstGeom>
        </p:spPr>
        <p:txBody>
          <a:bodyPr anchor="t" rtlCol="false" tIns="0" lIns="0" bIns="0" rIns="0">
            <a:spAutoFit/>
          </a:bodyPr>
          <a:lstStyle/>
          <a:p>
            <a:pPr algn="l">
              <a:lnSpc>
                <a:spcPts val="4059"/>
              </a:lnSpc>
            </a:pPr>
            <a:r>
              <a:rPr lang="en-US" sz="2899" spc="92">
                <a:solidFill>
                  <a:srgbClr val="3B51A3"/>
                </a:solidFill>
                <a:latin typeface="Filson Soft 2"/>
              </a:rPr>
              <a:t>Strengths Based Model</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485774" y="285751"/>
            <a:ext cx="17373601" cy="9772649"/>
          </a:xfrm>
          <a:prstGeom prst="rect">
            <a:avLst/>
          </a:prstGeom>
        </p:spPr>
      </p:pic>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87292" y="4716129"/>
            <a:ext cx="1783285" cy="178328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4" id="4"/>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sp>
        <p:nvSpPr>
          <p:cNvPr name="Freeform 5" id="5"/>
          <p:cNvSpPr/>
          <p:nvPr/>
        </p:nvSpPr>
        <p:spPr>
          <a:xfrm flipH="false" flipV="false" rot="-1051397">
            <a:off x="6630513" y="3086100"/>
            <a:ext cx="4172167" cy="4114800"/>
          </a:xfrm>
          <a:custGeom>
            <a:avLst/>
            <a:gdLst/>
            <a:ahLst/>
            <a:cxnLst/>
            <a:rect r="r" b="b" t="t" l="l"/>
            <a:pathLst>
              <a:path h="4114800" w="4172167">
                <a:moveTo>
                  <a:pt x="0" y="0"/>
                </a:moveTo>
                <a:lnTo>
                  <a:pt x="4172168" y="0"/>
                </a:lnTo>
                <a:lnTo>
                  <a:pt x="4172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9670888" y="5436964"/>
            <a:ext cx="390969" cy="681943"/>
          </a:xfrm>
          <a:custGeom>
            <a:avLst/>
            <a:gdLst/>
            <a:ahLst/>
            <a:cxnLst/>
            <a:rect r="r" b="b" t="t" l="l"/>
            <a:pathLst>
              <a:path h="681943" w="390969">
                <a:moveTo>
                  <a:pt x="0" y="0"/>
                </a:moveTo>
                <a:lnTo>
                  <a:pt x="390969" y="0"/>
                </a:lnTo>
                <a:lnTo>
                  <a:pt x="390969" y="681943"/>
                </a:lnTo>
                <a:lnTo>
                  <a:pt x="0" y="681943"/>
                </a:lnTo>
                <a:lnTo>
                  <a:pt x="0" y="0"/>
                </a:lnTo>
                <a:close/>
              </a:path>
            </a:pathLst>
          </a:custGeom>
          <a:blipFill>
            <a:blip r:embed="rId4"/>
            <a:stretch>
              <a:fillRect l="0" t="0" r="0" b="0"/>
            </a:stretch>
          </a:blipFill>
        </p:spPr>
      </p:sp>
      <p:grpSp>
        <p:nvGrpSpPr>
          <p:cNvPr name="Group 7" id="7"/>
          <p:cNvGrpSpPr/>
          <p:nvPr/>
        </p:nvGrpSpPr>
        <p:grpSpPr>
          <a:xfrm rot="0">
            <a:off x="487292" y="2234065"/>
            <a:ext cx="1783285" cy="1783285"/>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9" id="9"/>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sp>
        <p:nvSpPr>
          <p:cNvPr name="Freeform 10" id="10"/>
          <p:cNvSpPr/>
          <p:nvPr/>
        </p:nvSpPr>
        <p:spPr>
          <a:xfrm flipH="false" flipV="false" rot="0">
            <a:off x="782061" y="2504115"/>
            <a:ext cx="1236561" cy="1197919"/>
          </a:xfrm>
          <a:custGeom>
            <a:avLst/>
            <a:gdLst/>
            <a:ahLst/>
            <a:cxnLst/>
            <a:rect r="r" b="b" t="t" l="l"/>
            <a:pathLst>
              <a:path h="1197919" w="1236561">
                <a:moveTo>
                  <a:pt x="0" y="0"/>
                </a:moveTo>
                <a:lnTo>
                  <a:pt x="1236561" y="0"/>
                </a:lnTo>
                <a:lnTo>
                  <a:pt x="1236561" y="1197919"/>
                </a:lnTo>
                <a:lnTo>
                  <a:pt x="0" y="1197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1" id="11"/>
          <p:cNvGrpSpPr/>
          <p:nvPr/>
        </p:nvGrpSpPr>
        <p:grpSpPr>
          <a:xfrm rot="0">
            <a:off x="487292" y="7424679"/>
            <a:ext cx="1783285" cy="1783285"/>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13" id="13"/>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grpSp>
        <p:nvGrpSpPr>
          <p:cNvPr name="Group 14" id="14"/>
          <p:cNvGrpSpPr/>
          <p:nvPr/>
        </p:nvGrpSpPr>
        <p:grpSpPr>
          <a:xfrm rot="0">
            <a:off x="12460576" y="4716129"/>
            <a:ext cx="1783285" cy="1783285"/>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16" id="16"/>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grpSp>
        <p:nvGrpSpPr>
          <p:cNvPr name="Group 17" id="17"/>
          <p:cNvGrpSpPr/>
          <p:nvPr/>
        </p:nvGrpSpPr>
        <p:grpSpPr>
          <a:xfrm rot="0">
            <a:off x="12460576" y="2234065"/>
            <a:ext cx="1783285" cy="1783285"/>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19" id="19"/>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sp>
        <p:nvSpPr>
          <p:cNvPr name="Freeform 20" id="20"/>
          <p:cNvSpPr/>
          <p:nvPr/>
        </p:nvSpPr>
        <p:spPr>
          <a:xfrm flipH="false" flipV="false" rot="0">
            <a:off x="12755345" y="2504115"/>
            <a:ext cx="1236561" cy="1197919"/>
          </a:xfrm>
          <a:custGeom>
            <a:avLst/>
            <a:gdLst/>
            <a:ahLst/>
            <a:cxnLst/>
            <a:rect r="r" b="b" t="t" l="l"/>
            <a:pathLst>
              <a:path h="1197919" w="1236561">
                <a:moveTo>
                  <a:pt x="0" y="0"/>
                </a:moveTo>
                <a:lnTo>
                  <a:pt x="1236561" y="0"/>
                </a:lnTo>
                <a:lnTo>
                  <a:pt x="1236561" y="1197919"/>
                </a:lnTo>
                <a:lnTo>
                  <a:pt x="0" y="1197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21" id="21"/>
          <p:cNvGrpSpPr/>
          <p:nvPr/>
        </p:nvGrpSpPr>
        <p:grpSpPr>
          <a:xfrm rot="0">
            <a:off x="12460576" y="7424679"/>
            <a:ext cx="1783285" cy="1783285"/>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BD43"/>
            </a:solidFill>
          </p:spPr>
        </p:sp>
        <p:sp>
          <p:nvSpPr>
            <p:cNvPr name="TextBox 23" id="23"/>
            <p:cNvSpPr txBox="true"/>
            <p:nvPr/>
          </p:nvSpPr>
          <p:spPr>
            <a:xfrm>
              <a:off x="76200" y="9525"/>
              <a:ext cx="660400" cy="727075"/>
            </a:xfrm>
            <a:prstGeom prst="rect">
              <a:avLst/>
            </a:prstGeom>
          </p:spPr>
          <p:txBody>
            <a:bodyPr anchor="ctr" rtlCol="false" tIns="50800" lIns="50800" bIns="50800" rIns="50800"/>
            <a:lstStyle/>
            <a:p>
              <a:pPr algn="ctr">
                <a:lnSpc>
                  <a:spcPts val="3359"/>
                </a:lnSpc>
              </a:pPr>
            </a:p>
          </p:txBody>
        </p:sp>
      </p:grpSp>
      <p:sp>
        <p:nvSpPr>
          <p:cNvPr name="Freeform 24" id="24"/>
          <p:cNvSpPr/>
          <p:nvPr/>
        </p:nvSpPr>
        <p:spPr>
          <a:xfrm flipH="false" flipV="false" rot="0">
            <a:off x="1288605" y="2701130"/>
            <a:ext cx="501832" cy="531039"/>
          </a:xfrm>
          <a:custGeom>
            <a:avLst/>
            <a:gdLst/>
            <a:ahLst/>
            <a:cxnLst/>
            <a:rect r="r" b="b" t="t" l="l"/>
            <a:pathLst>
              <a:path h="531039" w="501832">
                <a:moveTo>
                  <a:pt x="0" y="0"/>
                </a:moveTo>
                <a:lnTo>
                  <a:pt x="501832" y="0"/>
                </a:lnTo>
                <a:lnTo>
                  <a:pt x="501832" y="531039"/>
                </a:lnTo>
                <a:lnTo>
                  <a:pt x="0" y="53103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5" id="25"/>
          <p:cNvSpPr/>
          <p:nvPr/>
        </p:nvSpPr>
        <p:spPr>
          <a:xfrm flipH="false" flipV="false" rot="0">
            <a:off x="13352219" y="2732897"/>
            <a:ext cx="500669" cy="512849"/>
          </a:xfrm>
          <a:custGeom>
            <a:avLst/>
            <a:gdLst/>
            <a:ahLst/>
            <a:cxnLst/>
            <a:rect r="r" b="b" t="t" l="l"/>
            <a:pathLst>
              <a:path h="512849" w="500669">
                <a:moveTo>
                  <a:pt x="0" y="0"/>
                </a:moveTo>
                <a:lnTo>
                  <a:pt x="500668" y="0"/>
                </a:lnTo>
                <a:lnTo>
                  <a:pt x="500668" y="512849"/>
                </a:lnTo>
                <a:lnTo>
                  <a:pt x="0" y="51284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6" id="26"/>
          <p:cNvSpPr/>
          <p:nvPr/>
        </p:nvSpPr>
        <p:spPr>
          <a:xfrm flipH="false" flipV="false" rot="0">
            <a:off x="1081313" y="4855616"/>
            <a:ext cx="572917" cy="1459661"/>
          </a:xfrm>
          <a:custGeom>
            <a:avLst/>
            <a:gdLst/>
            <a:ahLst/>
            <a:cxnLst/>
            <a:rect r="r" b="b" t="t" l="l"/>
            <a:pathLst>
              <a:path h="1459661" w="572917">
                <a:moveTo>
                  <a:pt x="0" y="0"/>
                </a:moveTo>
                <a:lnTo>
                  <a:pt x="572917" y="0"/>
                </a:lnTo>
                <a:lnTo>
                  <a:pt x="572917" y="1459661"/>
                </a:lnTo>
                <a:lnTo>
                  <a:pt x="0" y="145966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7" id="27"/>
          <p:cNvSpPr/>
          <p:nvPr/>
        </p:nvSpPr>
        <p:spPr>
          <a:xfrm flipH="false" flipV="false" rot="0">
            <a:off x="12844236" y="4988899"/>
            <a:ext cx="1058780" cy="1222257"/>
          </a:xfrm>
          <a:custGeom>
            <a:avLst/>
            <a:gdLst/>
            <a:ahLst/>
            <a:cxnLst/>
            <a:rect r="r" b="b" t="t" l="l"/>
            <a:pathLst>
              <a:path h="1222257" w="1058780">
                <a:moveTo>
                  <a:pt x="0" y="0"/>
                </a:moveTo>
                <a:lnTo>
                  <a:pt x="1058780" y="0"/>
                </a:lnTo>
                <a:lnTo>
                  <a:pt x="1058780" y="1222257"/>
                </a:lnTo>
                <a:lnTo>
                  <a:pt x="0" y="122225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8" id="28"/>
          <p:cNvSpPr/>
          <p:nvPr/>
        </p:nvSpPr>
        <p:spPr>
          <a:xfrm flipH="false" flipV="false" rot="0">
            <a:off x="887143" y="7674694"/>
            <a:ext cx="961259" cy="1254497"/>
          </a:xfrm>
          <a:custGeom>
            <a:avLst/>
            <a:gdLst/>
            <a:ahLst/>
            <a:cxnLst/>
            <a:rect r="r" b="b" t="t" l="l"/>
            <a:pathLst>
              <a:path h="1254497" w="961259">
                <a:moveTo>
                  <a:pt x="0" y="0"/>
                </a:moveTo>
                <a:lnTo>
                  <a:pt x="961258" y="0"/>
                </a:lnTo>
                <a:lnTo>
                  <a:pt x="961258" y="1254497"/>
                </a:lnTo>
                <a:lnTo>
                  <a:pt x="0" y="1254497"/>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9" id="29"/>
          <p:cNvSpPr/>
          <p:nvPr/>
        </p:nvSpPr>
        <p:spPr>
          <a:xfrm flipH="false" flipV="false" rot="0">
            <a:off x="12815661" y="7558699"/>
            <a:ext cx="1254223" cy="1486487"/>
          </a:xfrm>
          <a:custGeom>
            <a:avLst/>
            <a:gdLst/>
            <a:ahLst/>
            <a:cxnLst/>
            <a:rect r="r" b="b" t="t" l="l"/>
            <a:pathLst>
              <a:path h="1486487" w="1254223">
                <a:moveTo>
                  <a:pt x="0" y="0"/>
                </a:moveTo>
                <a:lnTo>
                  <a:pt x="1254223" y="0"/>
                </a:lnTo>
                <a:lnTo>
                  <a:pt x="1254223" y="1486487"/>
                </a:lnTo>
                <a:lnTo>
                  <a:pt x="0" y="1486487"/>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30" id="30"/>
          <p:cNvSpPr txBox="true"/>
          <p:nvPr/>
        </p:nvSpPr>
        <p:spPr>
          <a:xfrm rot="0">
            <a:off x="2599484" y="5937932"/>
            <a:ext cx="3079408" cy="526415"/>
          </a:xfrm>
          <a:prstGeom prst="rect">
            <a:avLst/>
          </a:prstGeom>
        </p:spPr>
        <p:txBody>
          <a:bodyPr anchor="t" rtlCol="false" tIns="0" lIns="0" bIns="0" rIns="0">
            <a:spAutoFit/>
          </a:bodyPr>
          <a:lstStyle/>
          <a:p>
            <a:pPr algn="l">
              <a:lnSpc>
                <a:spcPts val="4059"/>
              </a:lnSpc>
            </a:pPr>
            <a:r>
              <a:rPr lang="en-US" sz="2899" spc="92">
                <a:solidFill>
                  <a:srgbClr val="3B51A3"/>
                </a:solidFill>
                <a:latin typeface="Filson Soft 2 Bold"/>
              </a:rPr>
              <a:t>Control Based</a:t>
            </a:r>
          </a:p>
        </p:txBody>
      </p:sp>
      <p:sp>
        <p:nvSpPr>
          <p:cNvPr name="TextBox 31" id="31"/>
          <p:cNvSpPr txBox="true"/>
          <p:nvPr/>
        </p:nvSpPr>
        <p:spPr>
          <a:xfrm rot="0">
            <a:off x="235069" y="297313"/>
            <a:ext cx="8319603" cy="965202"/>
          </a:xfrm>
          <a:prstGeom prst="rect">
            <a:avLst/>
          </a:prstGeom>
        </p:spPr>
        <p:txBody>
          <a:bodyPr anchor="t" rtlCol="false" tIns="0" lIns="0" bIns="0" rIns="0">
            <a:spAutoFit/>
          </a:bodyPr>
          <a:lstStyle/>
          <a:p>
            <a:pPr algn="ctr">
              <a:lnSpc>
                <a:spcPts val="7699"/>
              </a:lnSpc>
            </a:pPr>
            <a:r>
              <a:rPr lang="en-US" sz="5499">
                <a:solidFill>
                  <a:srgbClr val="3B51A3"/>
                </a:solidFill>
                <a:latin typeface="Filson Soft 1"/>
              </a:rPr>
              <a:t>Traditional Parenting</a:t>
            </a:r>
          </a:p>
        </p:txBody>
      </p:sp>
      <p:sp>
        <p:nvSpPr>
          <p:cNvPr name="TextBox 32" id="32"/>
          <p:cNvSpPr txBox="true"/>
          <p:nvPr/>
        </p:nvSpPr>
        <p:spPr>
          <a:xfrm rot="0">
            <a:off x="9515807" y="297313"/>
            <a:ext cx="8508176" cy="965202"/>
          </a:xfrm>
          <a:prstGeom prst="rect">
            <a:avLst/>
          </a:prstGeom>
        </p:spPr>
        <p:txBody>
          <a:bodyPr anchor="t" rtlCol="false" tIns="0" lIns="0" bIns="0" rIns="0">
            <a:spAutoFit/>
          </a:bodyPr>
          <a:lstStyle/>
          <a:p>
            <a:pPr algn="ctr">
              <a:lnSpc>
                <a:spcPts val="7699"/>
              </a:lnSpc>
            </a:pPr>
            <a:r>
              <a:rPr lang="en-US" sz="5499">
                <a:solidFill>
                  <a:srgbClr val="3B51A3"/>
                </a:solidFill>
                <a:latin typeface="Filson Soft 1"/>
              </a:rPr>
              <a:t>Therapeutic Parenting</a:t>
            </a:r>
          </a:p>
        </p:txBody>
      </p:sp>
      <p:sp>
        <p:nvSpPr>
          <p:cNvPr name="TextBox 33" id="33"/>
          <p:cNvSpPr txBox="true"/>
          <p:nvPr/>
        </p:nvSpPr>
        <p:spPr>
          <a:xfrm rot="0">
            <a:off x="2503902" y="3426005"/>
            <a:ext cx="3270573" cy="526415"/>
          </a:xfrm>
          <a:prstGeom prst="rect">
            <a:avLst/>
          </a:prstGeom>
        </p:spPr>
        <p:txBody>
          <a:bodyPr anchor="t" rtlCol="false" tIns="0" lIns="0" bIns="0" rIns="0">
            <a:spAutoFit/>
          </a:bodyPr>
          <a:lstStyle/>
          <a:p>
            <a:pPr algn="l">
              <a:lnSpc>
                <a:spcPts val="4059"/>
              </a:lnSpc>
            </a:pPr>
            <a:r>
              <a:rPr lang="en-US" sz="2899" spc="92">
                <a:solidFill>
                  <a:srgbClr val="3B51A3"/>
                </a:solidFill>
                <a:latin typeface="Filson Soft 2"/>
              </a:rPr>
              <a:t>Deficit Model</a:t>
            </a:r>
          </a:p>
        </p:txBody>
      </p:sp>
      <p:sp>
        <p:nvSpPr>
          <p:cNvPr name="TextBox 34" id="34"/>
          <p:cNvSpPr txBox="true"/>
          <p:nvPr/>
        </p:nvSpPr>
        <p:spPr>
          <a:xfrm rot="0">
            <a:off x="2599484" y="8511585"/>
            <a:ext cx="5722760" cy="1040765"/>
          </a:xfrm>
          <a:prstGeom prst="rect">
            <a:avLst/>
          </a:prstGeom>
        </p:spPr>
        <p:txBody>
          <a:bodyPr anchor="t" rtlCol="false" tIns="0" lIns="0" bIns="0" rIns="0">
            <a:spAutoFit/>
          </a:bodyPr>
          <a:lstStyle/>
          <a:p>
            <a:pPr algn="l">
              <a:lnSpc>
                <a:spcPts val="4059"/>
              </a:lnSpc>
            </a:pPr>
            <a:r>
              <a:rPr lang="en-US" sz="2899" spc="92">
                <a:solidFill>
                  <a:srgbClr val="3B51A3"/>
                </a:solidFill>
                <a:latin typeface="Filson Soft 2 Bold"/>
              </a:rPr>
              <a:t>Discipline is to </a:t>
            </a:r>
          </a:p>
          <a:p>
            <a:pPr algn="l">
              <a:lnSpc>
                <a:spcPts val="4059"/>
              </a:lnSpc>
            </a:pPr>
            <a:r>
              <a:rPr lang="en-US" sz="2899" spc="92">
                <a:solidFill>
                  <a:srgbClr val="3B51A3"/>
                </a:solidFill>
                <a:latin typeface="Filson Soft 2 Bold"/>
              </a:rPr>
              <a:t>Make Child “Pay”</a:t>
            </a:r>
          </a:p>
        </p:txBody>
      </p:sp>
      <p:sp>
        <p:nvSpPr>
          <p:cNvPr name="TextBox 35" id="35"/>
          <p:cNvSpPr txBox="true"/>
          <p:nvPr/>
        </p:nvSpPr>
        <p:spPr>
          <a:xfrm rot="0">
            <a:off x="14572768" y="5937932"/>
            <a:ext cx="3079408" cy="526415"/>
          </a:xfrm>
          <a:prstGeom prst="rect">
            <a:avLst/>
          </a:prstGeom>
        </p:spPr>
        <p:txBody>
          <a:bodyPr anchor="t" rtlCol="false" tIns="0" lIns="0" bIns="0" rIns="0">
            <a:spAutoFit/>
          </a:bodyPr>
          <a:lstStyle/>
          <a:p>
            <a:pPr algn="l">
              <a:lnSpc>
                <a:spcPts val="4059"/>
              </a:lnSpc>
            </a:pPr>
            <a:r>
              <a:rPr lang="en-US" sz="2899" spc="92">
                <a:solidFill>
                  <a:srgbClr val="3B51A3"/>
                </a:solidFill>
                <a:latin typeface="Filson Soft 2 Bold"/>
              </a:rPr>
              <a:t>Collaborative</a:t>
            </a:r>
          </a:p>
        </p:txBody>
      </p:sp>
      <p:sp>
        <p:nvSpPr>
          <p:cNvPr name="TextBox 36" id="36"/>
          <p:cNvSpPr txBox="true"/>
          <p:nvPr/>
        </p:nvSpPr>
        <p:spPr>
          <a:xfrm rot="0">
            <a:off x="14477186" y="3426005"/>
            <a:ext cx="3270573" cy="1040765"/>
          </a:xfrm>
          <a:prstGeom prst="rect">
            <a:avLst/>
          </a:prstGeom>
        </p:spPr>
        <p:txBody>
          <a:bodyPr anchor="t" rtlCol="false" tIns="0" lIns="0" bIns="0" rIns="0">
            <a:spAutoFit/>
          </a:bodyPr>
          <a:lstStyle/>
          <a:p>
            <a:pPr algn="l">
              <a:lnSpc>
                <a:spcPts val="4059"/>
              </a:lnSpc>
            </a:pPr>
            <a:r>
              <a:rPr lang="en-US" sz="2899" spc="92">
                <a:solidFill>
                  <a:srgbClr val="3B51A3"/>
                </a:solidFill>
                <a:latin typeface="Filson Soft 2"/>
              </a:rPr>
              <a:t>Strengths Based Model</a:t>
            </a:r>
          </a:p>
        </p:txBody>
      </p:sp>
      <p:sp>
        <p:nvSpPr>
          <p:cNvPr name="TextBox 37" id="37"/>
          <p:cNvSpPr txBox="true"/>
          <p:nvPr/>
        </p:nvSpPr>
        <p:spPr>
          <a:xfrm rot="0">
            <a:off x="14572768" y="8511585"/>
            <a:ext cx="5722760" cy="1040765"/>
          </a:xfrm>
          <a:prstGeom prst="rect">
            <a:avLst/>
          </a:prstGeom>
        </p:spPr>
        <p:txBody>
          <a:bodyPr anchor="t" rtlCol="false" tIns="0" lIns="0" bIns="0" rIns="0">
            <a:spAutoFit/>
          </a:bodyPr>
          <a:lstStyle/>
          <a:p>
            <a:pPr algn="l">
              <a:lnSpc>
                <a:spcPts val="4059"/>
              </a:lnSpc>
            </a:pPr>
            <a:r>
              <a:rPr lang="en-US" sz="2899" spc="92">
                <a:solidFill>
                  <a:srgbClr val="3B51A3"/>
                </a:solidFill>
                <a:latin typeface="Filson Soft 2 Bold"/>
              </a:rPr>
              <a:t>Discipline is to </a:t>
            </a:r>
          </a:p>
          <a:p>
            <a:pPr algn="l">
              <a:lnSpc>
                <a:spcPts val="4059"/>
              </a:lnSpc>
            </a:pPr>
            <a:r>
              <a:rPr lang="en-US" sz="2899" spc="92">
                <a:solidFill>
                  <a:srgbClr val="3B51A3"/>
                </a:solidFill>
                <a:latin typeface="Filson Soft 2 Bold"/>
              </a:rPr>
              <a:t>Teach</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35790">
            <a:off x="13520622" y="7184003"/>
            <a:ext cx="4995047" cy="3005598"/>
            <a:chOff x="0" y="0"/>
            <a:chExt cx="6660062" cy="4007464"/>
          </a:xfrm>
        </p:grpSpPr>
        <p:sp>
          <p:nvSpPr>
            <p:cNvPr name="Freeform 3" id="3"/>
            <p:cNvSpPr/>
            <p:nvPr/>
          </p:nvSpPr>
          <p:spPr>
            <a:xfrm flipH="false" flipV="false" rot="0">
              <a:off x="0" y="0"/>
              <a:ext cx="3103963" cy="4007464"/>
            </a:xfrm>
            <a:custGeom>
              <a:avLst/>
              <a:gdLst/>
              <a:ahLst/>
              <a:cxnLst/>
              <a:rect r="r" b="b" t="t" l="l"/>
              <a:pathLst>
                <a:path h="4007464" w="3103963">
                  <a:moveTo>
                    <a:pt x="0" y="0"/>
                  </a:moveTo>
                  <a:lnTo>
                    <a:pt x="3103963" y="0"/>
                  </a:lnTo>
                  <a:lnTo>
                    <a:pt x="3103963" y="4007464"/>
                  </a:lnTo>
                  <a:lnTo>
                    <a:pt x="0" y="400746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3556099" y="0"/>
              <a:ext cx="3103963" cy="4007464"/>
            </a:xfrm>
            <a:custGeom>
              <a:avLst/>
              <a:gdLst/>
              <a:ahLst/>
              <a:cxnLst/>
              <a:rect r="r" b="b" t="t" l="l"/>
              <a:pathLst>
                <a:path h="4007464" w="3103963">
                  <a:moveTo>
                    <a:pt x="0" y="0"/>
                  </a:moveTo>
                  <a:lnTo>
                    <a:pt x="3103963" y="0"/>
                  </a:lnTo>
                  <a:lnTo>
                    <a:pt x="3103963" y="4007464"/>
                  </a:lnTo>
                  <a:lnTo>
                    <a:pt x="0" y="400746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grpSp>
        <p:nvGrpSpPr>
          <p:cNvPr name="Group 5" id="5"/>
          <p:cNvGrpSpPr/>
          <p:nvPr/>
        </p:nvGrpSpPr>
        <p:grpSpPr>
          <a:xfrm rot="9020223">
            <a:off x="-329547" y="504198"/>
            <a:ext cx="4955114" cy="2981570"/>
            <a:chOff x="0" y="0"/>
            <a:chExt cx="6606819" cy="3975427"/>
          </a:xfrm>
        </p:grpSpPr>
        <p:sp>
          <p:nvSpPr>
            <p:cNvPr name="Freeform 6" id="6"/>
            <p:cNvSpPr/>
            <p:nvPr/>
          </p:nvSpPr>
          <p:spPr>
            <a:xfrm flipH="false" flipV="false" rot="0">
              <a:off x="0" y="0"/>
              <a:ext cx="3079149" cy="3975427"/>
            </a:xfrm>
            <a:custGeom>
              <a:avLst/>
              <a:gdLst/>
              <a:ahLst/>
              <a:cxnLst/>
              <a:rect r="r" b="b" t="t" l="l"/>
              <a:pathLst>
                <a:path h="3975427" w="3079149">
                  <a:moveTo>
                    <a:pt x="0" y="0"/>
                  </a:moveTo>
                  <a:lnTo>
                    <a:pt x="3079149" y="0"/>
                  </a:lnTo>
                  <a:lnTo>
                    <a:pt x="3079149" y="3975427"/>
                  </a:lnTo>
                  <a:lnTo>
                    <a:pt x="0" y="39754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3527670" y="0"/>
              <a:ext cx="3079149" cy="3975427"/>
            </a:xfrm>
            <a:custGeom>
              <a:avLst/>
              <a:gdLst/>
              <a:ahLst/>
              <a:cxnLst/>
              <a:rect r="r" b="b" t="t" l="l"/>
              <a:pathLst>
                <a:path h="3975427" w="3079149">
                  <a:moveTo>
                    <a:pt x="0" y="0"/>
                  </a:moveTo>
                  <a:lnTo>
                    <a:pt x="3079149" y="0"/>
                  </a:lnTo>
                  <a:lnTo>
                    <a:pt x="3079149" y="3975427"/>
                  </a:lnTo>
                  <a:lnTo>
                    <a:pt x="0" y="39754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grpSp>
        <p:nvGrpSpPr>
          <p:cNvPr name="Group 8" id="8"/>
          <p:cNvGrpSpPr/>
          <p:nvPr/>
        </p:nvGrpSpPr>
        <p:grpSpPr>
          <a:xfrm rot="0">
            <a:off x="1962150" y="2561430"/>
            <a:ext cx="14668501" cy="5468941"/>
            <a:chOff x="0" y="0"/>
            <a:chExt cx="3863309" cy="1440379"/>
          </a:xfrm>
        </p:grpSpPr>
        <p:sp>
          <p:nvSpPr>
            <p:cNvPr name="Freeform 9" id="9"/>
            <p:cNvSpPr/>
            <p:nvPr/>
          </p:nvSpPr>
          <p:spPr>
            <a:xfrm flipH="false" flipV="false" rot="0">
              <a:off x="0" y="0"/>
              <a:ext cx="3863309" cy="1440379"/>
            </a:xfrm>
            <a:custGeom>
              <a:avLst/>
              <a:gdLst/>
              <a:ahLst/>
              <a:cxnLst/>
              <a:rect r="r" b="b" t="t" l="l"/>
              <a:pathLst>
                <a:path h="1440379" w="3863309">
                  <a:moveTo>
                    <a:pt x="26917" y="0"/>
                  </a:moveTo>
                  <a:lnTo>
                    <a:pt x="3836391" y="0"/>
                  </a:lnTo>
                  <a:cubicBezTo>
                    <a:pt x="3851258" y="0"/>
                    <a:pt x="3863309" y="12051"/>
                    <a:pt x="3863309" y="26917"/>
                  </a:cubicBezTo>
                  <a:lnTo>
                    <a:pt x="3863309" y="1413462"/>
                  </a:lnTo>
                  <a:cubicBezTo>
                    <a:pt x="3863309" y="1428328"/>
                    <a:pt x="3851258" y="1440379"/>
                    <a:pt x="3836391" y="1440379"/>
                  </a:cubicBezTo>
                  <a:lnTo>
                    <a:pt x="26917" y="1440379"/>
                  </a:lnTo>
                  <a:cubicBezTo>
                    <a:pt x="12051" y="1440379"/>
                    <a:pt x="0" y="1428328"/>
                    <a:pt x="0" y="1413462"/>
                  </a:cubicBezTo>
                  <a:lnTo>
                    <a:pt x="0" y="26917"/>
                  </a:lnTo>
                  <a:cubicBezTo>
                    <a:pt x="0" y="12051"/>
                    <a:pt x="12051" y="0"/>
                    <a:pt x="26917" y="0"/>
                  </a:cubicBezTo>
                  <a:close/>
                </a:path>
              </a:pathLst>
            </a:custGeom>
            <a:solidFill>
              <a:srgbClr val="E7BD43"/>
            </a:solidFill>
          </p:spPr>
        </p:sp>
        <p:sp>
          <p:nvSpPr>
            <p:cNvPr name="TextBox 10" id="10"/>
            <p:cNvSpPr txBox="true"/>
            <p:nvPr/>
          </p:nvSpPr>
          <p:spPr>
            <a:xfrm>
              <a:off x="0" y="-38100"/>
              <a:ext cx="3863309" cy="1478479"/>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1809750" y="2409030"/>
            <a:ext cx="14668501" cy="5468941"/>
            <a:chOff x="0" y="0"/>
            <a:chExt cx="3863309" cy="1440379"/>
          </a:xfrm>
        </p:grpSpPr>
        <p:sp>
          <p:nvSpPr>
            <p:cNvPr name="Freeform 12" id="12"/>
            <p:cNvSpPr/>
            <p:nvPr/>
          </p:nvSpPr>
          <p:spPr>
            <a:xfrm flipH="false" flipV="false" rot="0">
              <a:off x="0" y="0"/>
              <a:ext cx="3863309" cy="1440379"/>
            </a:xfrm>
            <a:custGeom>
              <a:avLst/>
              <a:gdLst/>
              <a:ahLst/>
              <a:cxnLst/>
              <a:rect r="r" b="b" t="t" l="l"/>
              <a:pathLst>
                <a:path h="1440379" w="3863309">
                  <a:moveTo>
                    <a:pt x="26917" y="0"/>
                  </a:moveTo>
                  <a:lnTo>
                    <a:pt x="3836391" y="0"/>
                  </a:lnTo>
                  <a:cubicBezTo>
                    <a:pt x="3851258" y="0"/>
                    <a:pt x="3863309" y="12051"/>
                    <a:pt x="3863309" y="26917"/>
                  </a:cubicBezTo>
                  <a:lnTo>
                    <a:pt x="3863309" y="1413462"/>
                  </a:lnTo>
                  <a:cubicBezTo>
                    <a:pt x="3863309" y="1428328"/>
                    <a:pt x="3851258" y="1440379"/>
                    <a:pt x="3836391" y="1440379"/>
                  </a:cubicBezTo>
                  <a:lnTo>
                    <a:pt x="26917" y="1440379"/>
                  </a:lnTo>
                  <a:cubicBezTo>
                    <a:pt x="12051" y="1440379"/>
                    <a:pt x="0" y="1428328"/>
                    <a:pt x="0" y="1413462"/>
                  </a:cubicBezTo>
                  <a:lnTo>
                    <a:pt x="0" y="26917"/>
                  </a:lnTo>
                  <a:cubicBezTo>
                    <a:pt x="0" y="12051"/>
                    <a:pt x="12051" y="0"/>
                    <a:pt x="26917" y="0"/>
                  </a:cubicBezTo>
                  <a:close/>
                </a:path>
              </a:pathLst>
            </a:custGeom>
            <a:solidFill>
              <a:srgbClr val="40B2B5"/>
            </a:solidFill>
          </p:spPr>
        </p:sp>
        <p:sp>
          <p:nvSpPr>
            <p:cNvPr name="TextBox 13" id="13"/>
            <p:cNvSpPr txBox="true"/>
            <p:nvPr/>
          </p:nvSpPr>
          <p:spPr>
            <a:xfrm>
              <a:off x="0" y="-38100"/>
              <a:ext cx="3863309" cy="1478479"/>
            </a:xfrm>
            <a:prstGeom prst="rect">
              <a:avLst/>
            </a:prstGeom>
          </p:spPr>
          <p:txBody>
            <a:bodyPr anchor="ctr" rtlCol="false" tIns="50800" lIns="50800" bIns="50800" rIns="50800"/>
            <a:lstStyle/>
            <a:p>
              <a:pPr algn="ctr">
                <a:lnSpc>
                  <a:spcPts val="2659"/>
                </a:lnSpc>
              </a:pPr>
            </a:p>
          </p:txBody>
        </p:sp>
      </p:grpSp>
      <p:sp>
        <p:nvSpPr>
          <p:cNvPr name="TextBox 14" id="14"/>
          <p:cNvSpPr txBox="true"/>
          <p:nvPr/>
        </p:nvSpPr>
        <p:spPr>
          <a:xfrm rot="0">
            <a:off x="2470895" y="2660687"/>
            <a:ext cx="13346210" cy="4976421"/>
          </a:xfrm>
          <a:prstGeom prst="rect">
            <a:avLst/>
          </a:prstGeom>
        </p:spPr>
        <p:txBody>
          <a:bodyPr anchor="t" rtlCol="false" tIns="0" lIns="0" bIns="0" rIns="0">
            <a:spAutoFit/>
          </a:bodyPr>
          <a:lstStyle/>
          <a:p>
            <a:pPr algn="ctr">
              <a:lnSpc>
                <a:spcPts val="6584"/>
              </a:lnSpc>
              <a:spcBef>
                <a:spcPct val="0"/>
              </a:spcBef>
            </a:pPr>
            <a:r>
              <a:rPr lang="en-US" sz="4702" spc="-253">
                <a:solidFill>
                  <a:srgbClr val="222155"/>
                </a:solidFill>
                <a:latin typeface="Filson Soft 1"/>
              </a:rPr>
              <a:t>Typical parenting is future oriented- it’s all about teaching,  instilling values, and growing character; but therapeutic parenting is firmly bound in the present. The focus is on feeling safe, connected, and regulated. Then, and only then, can the growth begin.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C6B239C31526408A7D87F876FEE4A2" ma:contentTypeVersion="4" ma:contentTypeDescription="Create a new document." ma:contentTypeScope="" ma:versionID="398c94ae5a4c587e8b6f592ff7246d43">
  <xsd:schema xmlns:xsd="http://www.w3.org/2001/XMLSchema" xmlns:xs="http://www.w3.org/2001/XMLSchema" xmlns:p="http://schemas.microsoft.com/office/2006/metadata/properties" xmlns:ns2="08eafd65-bafe-4d82-9c2a-3e8213bb660c" targetNamespace="http://schemas.microsoft.com/office/2006/metadata/properties" ma:root="true" ma:fieldsID="4c2d05f05212e4e1a8d76c1dca38099f" ns2:_="">
    <xsd:import namespace="08eafd65-bafe-4d82-9c2a-3e8213bb660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eafd65-bafe-4d82-9c2a-3e8213bb66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2B10776-3F86-4B7E-B05C-25FE4950749C}"/>
</file>

<file path=customXml/itemProps2.xml><?xml version="1.0" encoding="utf-8"?>
<ds:datastoreItem xmlns:ds="http://schemas.openxmlformats.org/officeDocument/2006/customXml" ds:itemID="{2D87279C-FFC9-43A7-BA97-5C3FCDBBC07A}"/>
</file>

<file path=customXml/itemProps3.xml><?xml version="1.0" encoding="utf-8"?>
<ds:datastoreItem xmlns:ds="http://schemas.openxmlformats.org/officeDocument/2006/customXml" ds:itemID="{767F4EE1-5849-4CEE-AE63-643AB3AB0D44}"/>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AGPT Session 4</dc:title>
  <cp:revision>1</cp:revision>
  <dcterms:created xsi:type="dcterms:W3CDTF">2006-08-16T00:00:00Z</dcterms:created>
  <dcterms:modified xsi:type="dcterms:W3CDTF">2011-08-01T06:04:30Z</dcterms:modified>
  <dc:identifier>DAGClvClkuc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0x01010022C6B239C31526408A7D87F876FEE4A2</vt:lpwstr>
  </property>
</Properties>
</file>